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6"/>
  </p:notesMasterIdLst>
  <p:sldIdLst>
    <p:sldId id="370" r:id="rId2"/>
    <p:sldId id="367" r:id="rId3"/>
    <p:sldId id="366" r:id="rId4"/>
    <p:sldId id="279" r:id="rId5"/>
    <p:sldId id="328" r:id="rId6"/>
    <p:sldId id="330" r:id="rId7"/>
    <p:sldId id="329" r:id="rId8"/>
    <p:sldId id="331" r:id="rId9"/>
    <p:sldId id="332" r:id="rId10"/>
    <p:sldId id="333" r:id="rId11"/>
    <p:sldId id="334" r:id="rId12"/>
    <p:sldId id="335" r:id="rId13"/>
    <p:sldId id="336" r:id="rId14"/>
    <p:sldId id="368" r:id="rId15"/>
    <p:sldId id="337" r:id="rId16"/>
    <p:sldId id="338" r:id="rId17"/>
    <p:sldId id="339" r:id="rId18"/>
    <p:sldId id="341" r:id="rId19"/>
    <p:sldId id="340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2" r:id="rId30"/>
    <p:sldId id="351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9" r:id="rId39"/>
    <p:sldId id="360" r:id="rId40"/>
    <p:sldId id="361" r:id="rId41"/>
    <p:sldId id="362" r:id="rId42"/>
    <p:sldId id="363" r:id="rId43"/>
    <p:sldId id="364" r:id="rId44"/>
    <p:sldId id="365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a Liu" initials="JL" lastIdx="1" clrIdx="0">
    <p:extLst>
      <p:ext uri="{19B8F6BF-5375-455C-9EA6-DF929625EA0E}">
        <p15:presenceInfo xmlns:p15="http://schemas.microsoft.com/office/powerpoint/2012/main" userId="" providerId="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60" autoAdjust="0"/>
    <p:restoredTop sz="60083" autoAdjust="0"/>
  </p:normalViewPr>
  <p:slideViewPr>
    <p:cSldViewPr>
      <p:cViewPr varScale="1">
        <p:scale>
          <a:sx n="120" d="100"/>
          <a:sy n="120" d="100"/>
        </p:scale>
        <p:origin x="192" y="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commentAuthors" Target="commentAuthors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1382C-C34D-4B72-B7A1-F99BAE63A0FF}" type="datetimeFigureOut">
              <a:rPr lang="en-US" smtClean="0"/>
              <a:pPr/>
              <a:t>1/6/18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79801-233C-4B5C-AE82-7C6E7A53C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63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4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1/6/18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1/6/18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4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1/6/18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1/6/18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1/6/18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1727BC4-3A0B-49D0-9CBC-AAE8034E868A}" type="datetimeFigureOut">
              <a:rPr lang="en-US" smtClean="0"/>
              <a:pPr/>
              <a:t>1/6/18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066800"/>
            <a:ext cx="8077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Cat </a:t>
            </a:r>
            <a:r>
              <a:rPr lang="en-US" sz="3600" b="1" dirty="0"/>
              <a:t>and Dog </a:t>
            </a:r>
            <a:r>
              <a:rPr lang="en-US" sz="3600" b="1" dirty="0" smtClean="0"/>
              <a:t>Theology</a:t>
            </a:r>
          </a:p>
          <a:p>
            <a:endParaRPr lang="en-US" dirty="0"/>
          </a:p>
          <a:p>
            <a:r>
              <a:rPr lang="en-US" sz="3200" dirty="0"/>
              <a:t>A dog says: “You pet me, you feed me, you shelter me, you love me, </a:t>
            </a:r>
            <a:r>
              <a:rPr lang="en-US" sz="3200" dirty="0">
                <a:solidFill>
                  <a:srgbClr val="FF0000"/>
                </a:solidFill>
              </a:rPr>
              <a:t>You</a:t>
            </a:r>
            <a:r>
              <a:rPr lang="en-US" sz="3200" dirty="0"/>
              <a:t> must be God</a:t>
            </a:r>
            <a:r>
              <a:rPr lang="en-US" sz="3200" dirty="0" smtClean="0"/>
              <a:t>.” </a:t>
            </a:r>
          </a:p>
          <a:p>
            <a:pPr algn="r"/>
            <a:r>
              <a:rPr lang="en-US" sz="3200" dirty="0" smtClean="0"/>
              <a:t>- </a:t>
            </a:r>
            <a:r>
              <a:rPr lang="en-US" sz="3200" dirty="0" err="1" smtClean="0"/>
              <a:t>T</a:t>
            </a:r>
            <a:r>
              <a:rPr lang="en-US" altLang="zh-TW" sz="3200" dirty="0" err="1" smtClean="0"/>
              <a:t>HE</a:t>
            </a:r>
            <a:r>
              <a:rPr lang="en-US" sz="3200" dirty="0" err="1" smtClean="0"/>
              <a:t>ology</a:t>
            </a:r>
            <a:endParaRPr lang="en-US" sz="3200" dirty="0" smtClean="0"/>
          </a:p>
          <a:p>
            <a:endParaRPr lang="en-US" dirty="0"/>
          </a:p>
          <a:p>
            <a:r>
              <a:rPr lang="en-US" sz="3200" dirty="0"/>
              <a:t>A cat says: “You pet me, you feed me, you shelter me, you love me, </a:t>
            </a:r>
            <a:r>
              <a:rPr lang="en-US" sz="3200" dirty="0">
                <a:solidFill>
                  <a:srgbClr val="FF0000"/>
                </a:solidFill>
              </a:rPr>
              <a:t>I </a:t>
            </a:r>
            <a:r>
              <a:rPr lang="en-US" sz="3200" dirty="0"/>
              <a:t>must be God</a:t>
            </a:r>
            <a:r>
              <a:rPr lang="en-US" sz="3200" dirty="0" smtClean="0"/>
              <a:t>.”</a:t>
            </a:r>
          </a:p>
          <a:p>
            <a:pPr algn="r"/>
            <a:r>
              <a:rPr lang="en-US" sz="3200" dirty="0" smtClean="0"/>
              <a:t>- </a:t>
            </a:r>
            <a:r>
              <a:rPr lang="en-US" sz="3200" dirty="0" err="1" smtClean="0"/>
              <a:t>MEology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8510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2" y="381002"/>
            <a:ext cx="4333451" cy="5907939"/>
          </a:xfrm>
        </p:spPr>
      </p:pic>
    </p:spTree>
    <p:extLst>
      <p:ext uri="{BB962C8B-B14F-4D97-AF65-F5344CB8AC3E}">
        <p14:creationId xmlns:p14="http://schemas.microsoft.com/office/powerpoint/2010/main" val="123315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14402"/>
            <a:ext cx="8153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Weibei TC" charset="-120"/>
                <a:ea typeface="Weibei TC" charset="-120"/>
                <a:cs typeface="Weibei TC" charset="-120"/>
              </a:rPr>
              <a:t>機靈</a:t>
            </a:r>
            <a:r>
              <a:rPr lang="en-US" altLang="zh-TW" sz="3600" dirty="0">
                <a:latin typeface="Weibei TC" charset="-120"/>
                <a:ea typeface="Weibei TC" charset="-120"/>
                <a:cs typeface="Weibei TC" charset="-120"/>
              </a:rPr>
              <a:t>(</a:t>
            </a:r>
            <a:r>
              <a:rPr lang="en-US" altLang="zh-TW" sz="3600" dirty="0">
                <a:ea typeface="Roboto" charset="0"/>
                <a:cs typeface="Roboto" charset="0"/>
              </a:rPr>
              <a:t>Discretion</a:t>
            </a:r>
            <a:r>
              <a:rPr lang="en-US" altLang="zh-TW" sz="3600" dirty="0">
                <a:latin typeface="Weibei TC" charset="-120"/>
                <a:ea typeface="Weibei TC" charset="-120"/>
                <a:cs typeface="Weibei TC" charset="-120"/>
              </a:rPr>
              <a:t>)</a:t>
            </a:r>
            <a:endParaRPr lang="en-US" altLang="zh-TW" sz="3600" dirty="0">
              <a:latin typeface="Weibei TC" charset="-120"/>
              <a:ea typeface="Weibei TC" charset="-120"/>
              <a:cs typeface="Weibei TC" charset="-120"/>
            </a:endParaRPr>
          </a:p>
          <a:p>
            <a:endParaRPr lang="en-US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r>
              <a:rPr lang="zh-TW" altLang="en-US" sz="3200" b="1" dirty="0">
                <a:solidFill>
                  <a:srgbClr val="FF0000"/>
                </a:solidFill>
                <a:latin typeface="Kaiti TC Black" charset="-120"/>
                <a:ea typeface="Kaiti TC Black" charset="-120"/>
                <a:cs typeface="Kaiti TC Black" charset="-120"/>
              </a:rPr>
              <a:t>謀略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必護衛你．聰明必保守你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．</a:t>
            </a:r>
            <a:endParaRPr lang="en-US" altLang="zh-TW" sz="3200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pPr algn="r"/>
            <a:r>
              <a:rPr lang="ja-JP" altLang="en-US" sz="2800" dirty="0">
                <a:latin typeface="Libian TC" charset="-120"/>
                <a:ea typeface="Libian TC" charset="-120"/>
                <a:cs typeface="Libian TC" charset="-120"/>
              </a:rPr>
              <a:t>箴言</a:t>
            </a:r>
            <a:r>
              <a:rPr lang="en-US" altLang="ja-JP" sz="2800" dirty="0">
                <a:latin typeface="Libian TC" charset="-120"/>
                <a:ea typeface="Libian TC" charset="-120"/>
                <a:cs typeface="Libian TC" charset="-120"/>
              </a:rPr>
              <a:t>2</a:t>
            </a:r>
            <a:r>
              <a:rPr lang="zh-TW" altLang="en-US" sz="2800" dirty="0">
                <a:latin typeface="Libian TC" charset="-120"/>
                <a:ea typeface="Libian TC" charset="-120"/>
                <a:cs typeface="Libian TC" charset="-120"/>
              </a:rPr>
              <a:t>：</a:t>
            </a:r>
            <a:r>
              <a:rPr lang="en-US" altLang="zh-TW" sz="2800" dirty="0">
                <a:latin typeface="Libian TC" charset="-120"/>
                <a:ea typeface="Libian TC" charset="-120"/>
                <a:cs typeface="Libian TC" charset="-120"/>
              </a:rPr>
              <a:t>11</a:t>
            </a:r>
            <a:endParaRPr lang="en-US" sz="2800" dirty="0">
              <a:latin typeface="Libian TC" charset="-120"/>
              <a:ea typeface="Libian TC" charset="-120"/>
              <a:cs typeface="Libian TC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276602"/>
            <a:ext cx="815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Weibei TC" charset="-120"/>
                <a:ea typeface="Weibei TC" charset="-120"/>
                <a:cs typeface="Weibei TC" charset="-120"/>
              </a:rPr>
              <a:t>檢驗教會成員的幾個問題：</a:t>
            </a:r>
            <a:endParaRPr lang="en-US" altLang="zh-TW" sz="3200" dirty="0">
              <a:latin typeface="Weibei TC" charset="-120"/>
              <a:ea typeface="Weibei TC" charset="-120"/>
              <a:cs typeface="Weibei TC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3200" dirty="0">
                <a:latin typeface="Weibei TC" charset="-120"/>
                <a:ea typeface="Weibei TC" charset="-120"/>
                <a:cs typeface="Weibei TC" charset="-120"/>
              </a:rPr>
              <a:t>從哪裡來，到哪裡去：對救恩的渴慕</a:t>
            </a:r>
            <a:endParaRPr lang="en-US" altLang="zh-TW" sz="3200" dirty="0">
              <a:latin typeface="Weibei TC" charset="-120"/>
              <a:ea typeface="Weibei TC" charset="-120"/>
              <a:cs typeface="Weibei TC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3200" dirty="0">
                <a:latin typeface="Weibei TC" charset="-120"/>
                <a:ea typeface="Weibei TC" charset="-120"/>
                <a:cs typeface="Weibei TC" charset="-120"/>
              </a:rPr>
              <a:t>如何走上這條路：得救的原因</a:t>
            </a:r>
            <a:endParaRPr lang="en-US" altLang="zh-TW" sz="3200" dirty="0">
              <a:latin typeface="Weibei TC" charset="-120"/>
              <a:ea typeface="Weibei TC" charset="-120"/>
              <a:cs typeface="Weibei TC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3200" dirty="0">
                <a:latin typeface="Weibei TC" charset="-120"/>
                <a:ea typeface="Weibei TC" charset="-120"/>
                <a:cs typeface="Weibei TC" charset="-120"/>
              </a:rPr>
              <a:t>路上的所見所聞：得救的見證</a:t>
            </a:r>
            <a:endParaRPr lang="en-US" altLang="zh-TW" sz="3200" dirty="0">
              <a:latin typeface="Weibei TC" charset="-120"/>
              <a:ea typeface="Weibei TC" charset="-120"/>
              <a:cs typeface="Weibei TC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3200" dirty="0">
                <a:latin typeface="Weibei TC" charset="-120"/>
                <a:ea typeface="Weibei TC" charset="-120"/>
                <a:cs typeface="Weibei TC" charset="-120"/>
              </a:rPr>
              <a:t>名字：基督徒 </a:t>
            </a:r>
            <a:r>
              <a:rPr lang="mr-IN" altLang="zh-TW" sz="3200" dirty="0" smtClean="0">
                <a:latin typeface="Weibei TC" charset="-120"/>
                <a:ea typeface="Weibei TC" charset="-120"/>
                <a:cs typeface="Weibei TC" charset="-120"/>
              </a:rPr>
              <a:t>–</a:t>
            </a:r>
            <a:r>
              <a:rPr lang="zh-TW" altLang="en-US" sz="3200" dirty="0" smtClean="0">
                <a:latin typeface="Weibei TC" charset="-120"/>
                <a:ea typeface="Weibei TC" charset="-120"/>
                <a:cs typeface="Weibei TC" charset="-120"/>
              </a:rPr>
              <a:t> 跟隨基督</a:t>
            </a:r>
            <a:endParaRPr lang="en-US" altLang="zh-TW" sz="3200" dirty="0">
              <a:latin typeface="Weibei TC" charset="-120"/>
              <a:ea typeface="Weibei TC" charset="-120"/>
              <a:cs typeface="Weibei TC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34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2" y="455600"/>
            <a:ext cx="4333451" cy="5758738"/>
          </a:xfrm>
        </p:spPr>
      </p:pic>
    </p:spTree>
    <p:extLst>
      <p:ext uri="{BB962C8B-B14F-4D97-AF65-F5344CB8AC3E}">
        <p14:creationId xmlns:p14="http://schemas.microsoft.com/office/powerpoint/2010/main" val="190606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295400"/>
            <a:ext cx="81534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Weibei TC" charset="-120"/>
                <a:ea typeface="Weibei TC" charset="-120"/>
                <a:cs typeface="Weibei TC" charset="-120"/>
              </a:rPr>
              <a:t>敬虔</a:t>
            </a:r>
            <a:r>
              <a:rPr lang="en-US" altLang="zh-TW" sz="3600" dirty="0">
                <a:latin typeface="Weibei TC" charset="-120"/>
                <a:ea typeface="Weibei TC" charset="-120"/>
                <a:cs typeface="Weibei TC" charset="-120"/>
              </a:rPr>
              <a:t>(</a:t>
            </a:r>
            <a:r>
              <a:rPr lang="en-US" altLang="zh-TW" sz="3600" dirty="0">
                <a:ea typeface="Roboto" charset="0"/>
                <a:cs typeface="Roboto" charset="0"/>
              </a:rPr>
              <a:t>Piety</a:t>
            </a:r>
            <a:r>
              <a:rPr lang="en-US" altLang="zh-TW" sz="3600" dirty="0">
                <a:latin typeface="Weibei TC" charset="-120"/>
                <a:ea typeface="Weibei TC" charset="-120"/>
                <a:cs typeface="Weibei TC" charset="-120"/>
              </a:rPr>
              <a:t>)</a:t>
            </a:r>
            <a:endParaRPr lang="en-US" altLang="zh-TW" sz="3600" dirty="0">
              <a:latin typeface="Weibei TC" charset="-120"/>
              <a:ea typeface="Weibei TC" charset="-120"/>
              <a:cs typeface="Weibei TC" charset="-120"/>
            </a:endParaRPr>
          </a:p>
          <a:p>
            <a:endParaRPr lang="en-US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r>
              <a:rPr lang="zh-TW" altLang="en-US" sz="3200" b="1" dirty="0" smtClean="0">
                <a:latin typeface="Weibei TC" charset="-120"/>
                <a:ea typeface="Weibei TC" charset="-120"/>
                <a:cs typeface="Weibei TC" charset="-120"/>
              </a:rPr>
              <a:t>基督徒與神的關係：</a:t>
            </a:r>
            <a:endParaRPr lang="en-US" altLang="zh-TW" sz="3200" b="1" dirty="0">
              <a:latin typeface="Weibei TC" charset="-120"/>
              <a:ea typeface="Weibei TC" charset="-120"/>
              <a:cs typeface="Weibei TC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神的</a:t>
            </a:r>
            <a:r>
              <a:rPr lang="zh-TW" altLang="en-US" sz="3200" b="1" dirty="0" smtClean="0">
                <a:latin typeface="Weibei TC" charset="-120"/>
                <a:ea typeface="Weibei TC" charset="-120"/>
                <a:cs typeface="Weibei TC" charset="-120"/>
              </a:rPr>
              <a:t>敦促逃離毀滅城</a:t>
            </a:r>
            <a:endParaRPr lang="en-US" altLang="zh-TW" sz="3200" b="1" dirty="0" smtClean="0">
              <a:latin typeface="Weibei TC" charset="-120"/>
              <a:ea typeface="Weibei TC" charset="-120"/>
              <a:cs typeface="Weibei TC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200" b="1" dirty="0" smtClean="0">
                <a:latin typeface="Weibei TC" charset="-120"/>
                <a:ea typeface="Weibei TC" charset="-120"/>
                <a:cs typeface="Weibei TC" charset="-120"/>
              </a:rPr>
              <a:t>傳道</a:t>
            </a:r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者的指引</a:t>
            </a:r>
            <a:r>
              <a:rPr lang="zh-TW" altLang="en-US" sz="3200" b="1" dirty="0" smtClean="0">
                <a:latin typeface="Weibei TC" charset="-120"/>
                <a:ea typeface="Weibei TC" charset="-120"/>
                <a:cs typeface="Weibei TC" charset="-120"/>
              </a:rPr>
              <a:t>走進窄門</a:t>
            </a:r>
            <a:endParaRPr lang="en-US" altLang="zh-TW" sz="3200" b="1" dirty="0">
              <a:latin typeface="Weibei TC" charset="-120"/>
              <a:ea typeface="Weibei TC" charset="-120"/>
              <a:cs typeface="Weibei TC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曉諭的家中</a:t>
            </a:r>
            <a:r>
              <a:rPr lang="zh-TW" altLang="en-US" sz="3200" b="1" dirty="0" smtClean="0">
                <a:latin typeface="Weibei TC" charset="-120"/>
                <a:ea typeface="Weibei TC" charset="-120"/>
                <a:cs typeface="Weibei TC" charset="-120"/>
              </a:rPr>
              <a:t>學習真理</a:t>
            </a:r>
            <a:endParaRPr lang="en-US" altLang="zh-TW" sz="3200" b="1" dirty="0">
              <a:latin typeface="Weibei TC" charset="-120"/>
              <a:ea typeface="Weibei TC" charset="-120"/>
              <a:cs typeface="Weibei TC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200" b="1" dirty="0" smtClean="0">
                <a:latin typeface="Weibei TC" charset="-120"/>
                <a:ea typeface="Weibei TC" charset="-120"/>
                <a:cs typeface="Weibei TC" charset="-120"/>
              </a:rPr>
              <a:t>十字架</a:t>
            </a:r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前得到釋放</a:t>
            </a:r>
            <a:endParaRPr lang="en-US" altLang="zh-TW" sz="3200" b="1" dirty="0">
              <a:latin typeface="Weibei TC" charset="-120"/>
              <a:ea typeface="Weibei TC" charset="-120"/>
              <a:cs typeface="Weibei TC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845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81200" y="4648200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981200" y="3505202"/>
            <a:ext cx="1066800" cy="6751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24050" y="2955851"/>
            <a:ext cx="11811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24000" y="6324600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0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5029200" cy="5808802"/>
          </a:xfrm>
        </p:spPr>
      </p:pic>
    </p:spTree>
    <p:extLst>
      <p:ext uri="{BB962C8B-B14F-4D97-AF65-F5344CB8AC3E}">
        <p14:creationId xmlns:p14="http://schemas.microsoft.com/office/powerpoint/2010/main" val="172244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14400"/>
            <a:ext cx="81534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Weibei TC" charset="-120"/>
                <a:ea typeface="Weibei TC" charset="-120"/>
                <a:cs typeface="Weibei TC" charset="-120"/>
              </a:rPr>
              <a:t>審慎</a:t>
            </a:r>
            <a:r>
              <a:rPr lang="en-US" altLang="zh-TW" sz="3600" dirty="0">
                <a:latin typeface="Weibei TC" charset="-120"/>
                <a:ea typeface="Weibei TC" charset="-120"/>
                <a:cs typeface="Weibei TC" charset="-120"/>
              </a:rPr>
              <a:t>(</a:t>
            </a:r>
            <a:r>
              <a:rPr lang="en-US" altLang="zh-TW" sz="3600" dirty="0">
                <a:ea typeface="Roboto" charset="0"/>
                <a:cs typeface="Roboto" charset="0"/>
              </a:rPr>
              <a:t>Prudence</a:t>
            </a:r>
            <a:r>
              <a:rPr lang="en-US" altLang="zh-TW" sz="3600" dirty="0">
                <a:latin typeface="Weibei TC" charset="-120"/>
                <a:ea typeface="Weibei TC" charset="-120"/>
                <a:cs typeface="Weibei TC" charset="-120"/>
              </a:rPr>
              <a:t>)</a:t>
            </a:r>
            <a:endParaRPr lang="en-US" altLang="zh-TW" sz="3600" dirty="0">
              <a:latin typeface="Weibei TC" charset="-120"/>
              <a:ea typeface="Weibei TC" charset="-120"/>
              <a:cs typeface="Weibei TC" charset="-120"/>
            </a:endParaRPr>
          </a:p>
          <a:p>
            <a:endParaRPr lang="en-US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r>
              <a:rPr lang="zh-TW" altLang="en-US" sz="3200" b="1" dirty="0" smtClean="0">
                <a:latin typeface="Weibei TC" charset="-120"/>
                <a:ea typeface="Weibei TC" charset="-120"/>
                <a:cs typeface="Weibei TC" charset="-120"/>
              </a:rPr>
              <a:t>基督徒如何看待</a:t>
            </a:r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自己：</a:t>
            </a:r>
            <a:endParaRPr lang="en-US" altLang="zh-TW" sz="3200" b="1" dirty="0">
              <a:latin typeface="Weibei TC" charset="-120"/>
              <a:ea typeface="Weibei TC" charset="-120"/>
              <a:cs typeface="Weibei TC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200" b="1" dirty="0" smtClean="0">
                <a:latin typeface="Weibei TC" charset="-120"/>
                <a:ea typeface="Weibei TC" charset="-120"/>
                <a:cs typeface="Weibei TC" charset="-120"/>
              </a:rPr>
              <a:t>逃離以往罪中的生活</a:t>
            </a:r>
            <a:endParaRPr lang="en-US" altLang="zh-TW" sz="3200" b="1" dirty="0">
              <a:latin typeface="Weibei TC" charset="-120"/>
              <a:ea typeface="Weibei TC" charset="-120"/>
              <a:cs typeface="Weibei TC" charset="-120"/>
            </a:endParaRPr>
          </a:p>
          <a:p>
            <a:pPr lvl="1"/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他們若想念所離開的家鄉、還有可以回去的機會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。他們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卻羨慕一個</a:t>
            </a:r>
            <a:r>
              <a:rPr lang="zh-TW" altLang="en-US" sz="3200" b="1" dirty="0">
                <a:solidFill>
                  <a:srgbClr val="FF0000"/>
                </a:solidFill>
                <a:latin typeface="Kaiti TC Black" charset="-120"/>
                <a:ea typeface="Kaiti TC Black" charset="-120"/>
                <a:cs typeface="Kaiti TC Black" charset="-120"/>
              </a:rPr>
              <a:t>更美的家鄉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、就是在天上的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．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 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所以神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被稱為他們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的神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、並不以為恥．因為他已經給他們預備了一座城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。</a:t>
            </a:r>
            <a:endParaRPr lang="en-US" altLang="zh-TW" sz="3200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pPr lvl="1" algn="r"/>
            <a:r>
              <a:rPr lang="zh-TW" altLang="en-US" sz="2800" dirty="0">
                <a:latin typeface="Libian TC" charset="-120"/>
                <a:ea typeface="Libian TC" charset="-120"/>
                <a:cs typeface="Libian TC" charset="-120"/>
              </a:rPr>
              <a:t>希伯來</a:t>
            </a:r>
            <a:r>
              <a:rPr lang="zh-TW" altLang="en-US" sz="2800" dirty="0" smtClean="0">
                <a:latin typeface="Libian TC" charset="-120"/>
                <a:ea typeface="Libian TC" charset="-120"/>
                <a:cs typeface="Libian TC" charset="-120"/>
              </a:rPr>
              <a:t>書 </a:t>
            </a:r>
            <a:r>
              <a:rPr lang="en-US" altLang="zh-TW" sz="2800" dirty="0" smtClean="0">
                <a:latin typeface="Libian TC" charset="-120"/>
                <a:ea typeface="Libian TC" charset="-120"/>
                <a:cs typeface="Libian TC" charset="-120"/>
              </a:rPr>
              <a:t>11</a:t>
            </a:r>
            <a:r>
              <a:rPr lang="zh-TW" altLang="en-US" sz="2800" dirty="0" smtClean="0">
                <a:latin typeface="Libian TC" charset="-120"/>
                <a:ea typeface="Libian TC" charset="-120"/>
                <a:cs typeface="Libian TC" charset="-120"/>
              </a:rPr>
              <a:t>：</a:t>
            </a:r>
            <a:r>
              <a:rPr lang="en-US" altLang="zh-TW" sz="2800" dirty="0" smtClean="0">
                <a:latin typeface="Libian TC" charset="-120"/>
                <a:ea typeface="Libian TC" charset="-120"/>
                <a:cs typeface="Libian TC" charset="-120"/>
              </a:rPr>
              <a:t>15</a:t>
            </a:r>
            <a:r>
              <a:rPr lang="zh-TW" altLang="en-US" sz="2800" dirty="0">
                <a:latin typeface="Libian TC" charset="-120"/>
                <a:ea typeface="Libian TC" charset="-120"/>
                <a:cs typeface="Libian TC" charset="-120"/>
              </a:rPr>
              <a:t>～</a:t>
            </a:r>
            <a:r>
              <a:rPr lang="en-US" altLang="zh-TW" sz="2800" dirty="0">
                <a:latin typeface="Libian TC" charset="-120"/>
                <a:ea typeface="Libian TC" charset="-120"/>
                <a:cs typeface="Libian TC" charset="-12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99308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14400"/>
            <a:ext cx="81534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Weibei TC" charset="-120"/>
                <a:ea typeface="Weibei TC" charset="-120"/>
                <a:cs typeface="Weibei TC" charset="-120"/>
              </a:rPr>
              <a:t>審慎</a:t>
            </a:r>
            <a:r>
              <a:rPr lang="en-US" altLang="zh-TW" sz="3600" dirty="0">
                <a:latin typeface="Weibei TC" charset="-120"/>
                <a:ea typeface="Weibei TC" charset="-120"/>
                <a:cs typeface="Weibei TC" charset="-120"/>
              </a:rPr>
              <a:t>(</a:t>
            </a:r>
            <a:r>
              <a:rPr lang="en-US" altLang="zh-TW" sz="3600" dirty="0">
                <a:ea typeface="Roboto" charset="0"/>
                <a:cs typeface="Roboto" charset="0"/>
              </a:rPr>
              <a:t>Prudence</a:t>
            </a:r>
            <a:r>
              <a:rPr lang="en-US" altLang="zh-TW" sz="3600" dirty="0">
                <a:latin typeface="Weibei TC" charset="-120"/>
                <a:ea typeface="Weibei TC" charset="-120"/>
                <a:cs typeface="Weibei TC" charset="-120"/>
              </a:rPr>
              <a:t>)</a:t>
            </a:r>
            <a:endParaRPr lang="en-US" altLang="zh-TW" sz="3600" dirty="0">
              <a:latin typeface="Weibei TC" charset="-120"/>
              <a:ea typeface="Weibei TC" charset="-120"/>
              <a:cs typeface="Weibei TC" charset="-120"/>
            </a:endParaRPr>
          </a:p>
          <a:p>
            <a:endParaRPr lang="en-US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基督徒對待自己</a:t>
            </a:r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：</a:t>
            </a:r>
            <a:endParaRPr lang="en-US" altLang="zh-TW" sz="3200" b="1" dirty="0">
              <a:latin typeface="Weibei TC" charset="-120"/>
              <a:ea typeface="Weibei TC" charset="-120"/>
              <a:cs typeface="Weibei TC" charset="-12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勝過世俗和肉體慾望的引誘</a:t>
            </a:r>
            <a:endParaRPr lang="en-US" altLang="zh-TW" sz="3200" b="1" dirty="0">
              <a:latin typeface="Weibei TC" charset="-120"/>
              <a:ea typeface="Weibei TC" charset="-120"/>
              <a:cs typeface="Weibei TC" charset="-120"/>
            </a:endParaRPr>
          </a:p>
          <a:p>
            <a:pPr lvl="1"/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但我覺得肢體中另有個律、和我心中的律交戰、把我擄去叫我附從那肢體中犯罪的律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。我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真是苦阿、</a:t>
            </a:r>
            <a:r>
              <a:rPr lang="zh-TW" altLang="en-US" sz="3200" b="1" dirty="0">
                <a:solidFill>
                  <a:srgbClr val="FF0000"/>
                </a:solidFill>
                <a:latin typeface="Kaiti TC Black" charset="-120"/>
                <a:ea typeface="Kaiti TC Black" charset="-120"/>
                <a:cs typeface="Kaiti TC Black" charset="-120"/>
              </a:rPr>
              <a:t>誰能救我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脫離這取死的身體呢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。感謝神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、靠著我們的主耶穌基督就能脫離了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。</a:t>
            </a:r>
            <a:endParaRPr lang="en-US" altLang="zh-TW" sz="3200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pPr lvl="1" algn="r"/>
            <a:r>
              <a:rPr lang="zh-TW" altLang="en-US" sz="2800" dirty="0">
                <a:latin typeface="Libian TC" charset="-120"/>
                <a:ea typeface="Libian TC" charset="-120"/>
                <a:cs typeface="Libian TC" charset="-120"/>
              </a:rPr>
              <a:t>羅馬</a:t>
            </a:r>
            <a:r>
              <a:rPr lang="zh-TW" altLang="en-US" sz="2800" dirty="0" smtClean="0">
                <a:latin typeface="Libian TC" charset="-120"/>
                <a:ea typeface="Libian TC" charset="-120"/>
                <a:cs typeface="Libian TC" charset="-120"/>
              </a:rPr>
              <a:t>書 </a:t>
            </a:r>
            <a:r>
              <a:rPr lang="en-US" altLang="zh-TW" sz="2800" dirty="0" smtClean="0">
                <a:latin typeface="Libian TC" charset="-120"/>
                <a:ea typeface="Libian TC" charset="-120"/>
                <a:cs typeface="Libian TC" charset="-120"/>
              </a:rPr>
              <a:t>7</a:t>
            </a:r>
            <a:r>
              <a:rPr lang="zh-TW" altLang="en-US" sz="2800" dirty="0" smtClean="0">
                <a:latin typeface="Libian TC" charset="-120"/>
                <a:ea typeface="Libian TC" charset="-120"/>
                <a:cs typeface="Libian TC" charset="-120"/>
              </a:rPr>
              <a:t>：</a:t>
            </a:r>
            <a:r>
              <a:rPr lang="en-US" altLang="zh-TW" sz="2800" dirty="0" smtClean="0">
                <a:latin typeface="Libian TC" charset="-120"/>
                <a:ea typeface="Libian TC" charset="-120"/>
                <a:cs typeface="Libian TC" charset="-120"/>
              </a:rPr>
              <a:t>23</a:t>
            </a:r>
            <a:r>
              <a:rPr lang="zh-TW" altLang="en-US" sz="2800" dirty="0">
                <a:latin typeface="Libian TC" charset="-120"/>
                <a:ea typeface="Libian TC" charset="-120"/>
                <a:cs typeface="Libian TC" charset="-120"/>
              </a:rPr>
              <a:t>～</a:t>
            </a:r>
            <a:r>
              <a:rPr lang="en-US" altLang="zh-TW" sz="2800" dirty="0">
                <a:latin typeface="Libian TC" charset="-120"/>
                <a:ea typeface="Libian TC" charset="-120"/>
                <a:cs typeface="Libian TC" charset="-12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43684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14400"/>
            <a:ext cx="81534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Weibei TC" charset="-120"/>
                <a:ea typeface="Weibei TC" charset="-120"/>
                <a:cs typeface="Weibei TC" charset="-120"/>
              </a:rPr>
              <a:t>審慎</a:t>
            </a:r>
            <a:r>
              <a:rPr lang="en-US" altLang="zh-TW" sz="3600" dirty="0">
                <a:latin typeface="Weibei TC" charset="-120"/>
                <a:ea typeface="Weibei TC" charset="-120"/>
                <a:cs typeface="Weibei TC" charset="-120"/>
              </a:rPr>
              <a:t>(</a:t>
            </a:r>
            <a:r>
              <a:rPr lang="en-US" altLang="zh-TW" sz="3600" dirty="0">
                <a:ea typeface="Roboto" charset="0"/>
                <a:cs typeface="Roboto" charset="0"/>
              </a:rPr>
              <a:t>Prudence</a:t>
            </a:r>
            <a:r>
              <a:rPr lang="en-US" altLang="zh-TW" sz="3600" dirty="0">
                <a:latin typeface="Weibei TC" charset="-120"/>
                <a:ea typeface="Weibei TC" charset="-120"/>
                <a:cs typeface="Weibei TC" charset="-120"/>
              </a:rPr>
              <a:t>)</a:t>
            </a:r>
            <a:endParaRPr lang="en-US" altLang="zh-TW" sz="3600" dirty="0">
              <a:latin typeface="Weibei TC" charset="-120"/>
              <a:ea typeface="Weibei TC" charset="-120"/>
              <a:cs typeface="Weibei TC" charset="-120"/>
            </a:endParaRPr>
          </a:p>
          <a:p>
            <a:endParaRPr lang="en-US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基督徒對待自己</a:t>
            </a:r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：</a:t>
            </a:r>
            <a:endParaRPr lang="en-US" altLang="zh-TW" sz="3200" b="1" dirty="0">
              <a:latin typeface="Weibei TC" charset="-120"/>
              <a:ea typeface="Weibei TC" charset="-120"/>
              <a:cs typeface="Weibei TC" charset="-12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勝過世俗和肉體慾望的引誘</a:t>
            </a:r>
            <a:endParaRPr lang="en-US" altLang="zh-TW" sz="3200" b="1" dirty="0">
              <a:latin typeface="Weibei TC" charset="-120"/>
              <a:ea typeface="Weibei TC" charset="-120"/>
              <a:cs typeface="Weibei TC" charset="-120"/>
            </a:endParaRPr>
          </a:p>
          <a:p>
            <a:pPr marL="971550" lvl="1" indent="-514350">
              <a:buFont typeface="Arial" charset="0"/>
              <a:buChar char="•"/>
            </a:pPr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十字架：救恩的成就</a:t>
            </a:r>
            <a:endParaRPr lang="en-US" altLang="zh-TW" sz="3200" b="1" dirty="0">
              <a:latin typeface="Weibei TC" charset="-120"/>
              <a:ea typeface="Weibei TC" charset="-120"/>
              <a:cs typeface="Weibei TC" charset="-120"/>
            </a:endParaRPr>
          </a:p>
          <a:p>
            <a:pPr marL="971550" lvl="1" indent="-514350">
              <a:buFont typeface="Arial" charset="0"/>
              <a:buChar char="•"/>
            </a:pPr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錦袍：救恩的公義</a:t>
            </a:r>
            <a:endParaRPr lang="en-US" altLang="zh-TW" sz="3200" b="1" dirty="0">
              <a:latin typeface="Weibei TC" charset="-120"/>
              <a:ea typeface="Weibei TC" charset="-120"/>
              <a:cs typeface="Weibei TC" charset="-120"/>
            </a:endParaRPr>
          </a:p>
          <a:p>
            <a:pPr marL="971550" lvl="1" indent="-514350">
              <a:buFont typeface="Arial" charset="0"/>
              <a:buChar char="•"/>
            </a:pPr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公文卷：救恩的確據</a:t>
            </a:r>
            <a:endParaRPr lang="en-US" altLang="zh-TW" sz="3200" b="1" dirty="0">
              <a:latin typeface="Weibei TC" charset="-120"/>
              <a:ea typeface="Weibei TC" charset="-120"/>
              <a:cs typeface="Weibei TC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497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14402"/>
            <a:ext cx="81534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Weibei TC" charset="-120"/>
                <a:ea typeface="Weibei TC" charset="-120"/>
                <a:cs typeface="Weibei TC" charset="-120"/>
              </a:rPr>
              <a:t>審慎</a:t>
            </a:r>
            <a:r>
              <a:rPr lang="en-US" altLang="zh-TW" sz="3600" dirty="0">
                <a:latin typeface="Weibei TC" charset="-120"/>
                <a:ea typeface="Weibei TC" charset="-120"/>
                <a:cs typeface="Weibei TC" charset="-120"/>
              </a:rPr>
              <a:t>(</a:t>
            </a:r>
            <a:r>
              <a:rPr lang="en-US" altLang="zh-TW" sz="3600" dirty="0">
                <a:ea typeface="Roboto" charset="0"/>
                <a:cs typeface="Roboto" charset="0"/>
              </a:rPr>
              <a:t>Prudence</a:t>
            </a:r>
            <a:r>
              <a:rPr lang="en-US" altLang="zh-TW" sz="3600" dirty="0">
                <a:latin typeface="Weibei TC" charset="-120"/>
                <a:ea typeface="Weibei TC" charset="-120"/>
                <a:cs typeface="Weibei TC" charset="-120"/>
              </a:rPr>
              <a:t>)</a:t>
            </a:r>
            <a:endParaRPr lang="en-US" altLang="zh-TW" sz="3600" dirty="0">
              <a:latin typeface="Weibei TC" charset="-120"/>
              <a:ea typeface="Weibei TC" charset="-120"/>
              <a:cs typeface="Weibei TC" charset="-120"/>
            </a:endParaRPr>
          </a:p>
          <a:p>
            <a:endParaRPr lang="en-US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基督徒對待自己</a:t>
            </a:r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：</a:t>
            </a:r>
            <a:endParaRPr lang="en-US" altLang="zh-TW" sz="3200" b="1" dirty="0">
              <a:latin typeface="Weibei TC" charset="-120"/>
              <a:ea typeface="Weibei TC" charset="-120"/>
              <a:cs typeface="Weibei TC" charset="-120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渴慕永生及天家</a:t>
            </a:r>
            <a:endParaRPr lang="en-US" altLang="zh-TW" sz="3200" b="1" dirty="0">
              <a:latin typeface="Weibei TC" charset="-120"/>
              <a:ea typeface="Weibei TC" charset="-120"/>
              <a:cs typeface="Weibei TC" charset="-120"/>
            </a:endParaRPr>
          </a:p>
          <a:p>
            <a:pPr marL="971550" lvl="1" indent="-514350">
              <a:buFont typeface="Arial" charset="0"/>
              <a:buChar char="•"/>
            </a:pPr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與主的聯合</a:t>
            </a:r>
            <a:endParaRPr lang="en-US" altLang="zh-TW" sz="3200" b="1" dirty="0">
              <a:latin typeface="Weibei TC" charset="-120"/>
              <a:ea typeface="Weibei TC" charset="-120"/>
              <a:cs typeface="Weibei TC" charset="-120"/>
            </a:endParaRPr>
          </a:p>
          <a:p>
            <a:pPr marL="971550" lvl="1" indent="-514350">
              <a:buFont typeface="Arial" charset="0"/>
              <a:buChar char="•"/>
            </a:pPr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沒有煩惱的自由</a:t>
            </a:r>
            <a:endParaRPr lang="en-US" altLang="zh-TW" sz="3200" b="1" dirty="0">
              <a:latin typeface="Weibei TC" charset="-120"/>
              <a:ea typeface="Weibei TC" charset="-120"/>
              <a:cs typeface="Weibei TC" charset="-120"/>
            </a:endParaRPr>
          </a:p>
          <a:p>
            <a:pPr marL="971550" lvl="1" indent="-514350">
              <a:buFont typeface="Arial" charset="0"/>
              <a:buChar char="•"/>
            </a:pPr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沒有死亡的永生</a:t>
            </a:r>
            <a:endParaRPr lang="en-US" altLang="zh-TW" sz="3200" b="1" dirty="0">
              <a:latin typeface="Weibei TC" charset="-120"/>
              <a:ea typeface="Weibei TC" charset="-120"/>
              <a:cs typeface="Weibei TC" charset="-120"/>
            </a:endParaRPr>
          </a:p>
          <a:p>
            <a:pPr marL="971550" lvl="1" indent="-514350">
              <a:buFont typeface="Arial" charset="0"/>
              <a:buChar char="•"/>
            </a:pPr>
            <a:r>
              <a:rPr lang="zh-TW" altLang="en-US" sz="3200" b="1" dirty="0" smtClean="0">
                <a:latin typeface="Weibei TC" charset="-120"/>
                <a:ea typeface="Weibei TC" charset="-120"/>
                <a:cs typeface="Weibei TC" charset="-120"/>
              </a:rPr>
              <a:t>和同伴們合一的</a:t>
            </a:r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敬拜</a:t>
            </a:r>
            <a:endParaRPr lang="en-US" altLang="zh-TW" sz="3200" b="1" dirty="0">
              <a:latin typeface="Weibei TC" charset="-120"/>
              <a:ea typeface="Weibei TC" charset="-120"/>
              <a:cs typeface="Weibei TC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870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city png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57802"/>
            <a:ext cx="9144000" cy="3429001"/>
          </a:xfrm>
          <a:prstGeom prst="rect">
            <a:avLst/>
          </a:prstGeom>
          <a:noFill/>
        </p:spPr>
      </p:pic>
      <p:pic>
        <p:nvPicPr>
          <p:cNvPr id="7170" name="Picture 2" descr="C:\Users\Administrator\Documents\Church\2017 Prigrim's Progress\Christia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2" y="2940050"/>
            <a:ext cx="2218189" cy="3917950"/>
          </a:xfrm>
          <a:prstGeom prst="rect">
            <a:avLst/>
          </a:prstGeom>
          <a:noFill/>
        </p:spPr>
      </p:pic>
      <p:sp>
        <p:nvSpPr>
          <p:cNvPr id="7172" name="AutoShape 4" descr="Image result for city png"/>
          <p:cNvSpPr>
            <a:spLocks noChangeAspect="1" noChangeArrowheads="1"/>
          </p:cNvSpPr>
          <p:nvPr/>
        </p:nvSpPr>
        <p:spPr bwMode="auto">
          <a:xfrm>
            <a:off x="155575" y="-601663"/>
            <a:ext cx="8934450" cy="1257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Weibei TC" charset="-120"/>
              <a:ea typeface="Weibei TC" charset="-120"/>
              <a:cs typeface="Weibei TC" charset="-120"/>
            </a:endParaRPr>
          </a:p>
        </p:txBody>
      </p:sp>
      <p:sp>
        <p:nvSpPr>
          <p:cNvPr id="7174" name="AutoShape 6" descr="Image result for city png"/>
          <p:cNvSpPr>
            <a:spLocks noChangeAspect="1" noChangeArrowheads="1"/>
          </p:cNvSpPr>
          <p:nvPr/>
        </p:nvSpPr>
        <p:spPr bwMode="auto">
          <a:xfrm>
            <a:off x="155575" y="-601663"/>
            <a:ext cx="8934450" cy="1257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Weibei TC" charset="-120"/>
              <a:ea typeface="Weibei TC" charset="-120"/>
              <a:cs typeface="Weibei TC" charset="-120"/>
            </a:endParaRPr>
          </a:p>
        </p:txBody>
      </p:sp>
      <p:pic>
        <p:nvPicPr>
          <p:cNvPr id="7180" name="Picture 12" descr="http://acelebrationofwomen.org/wp-content/uploads/2010/12/Jesus-At-Heavens-Ga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9300" y="0"/>
            <a:ext cx="3314700" cy="2530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819400" y="5638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Weibei TC" charset="-120"/>
                <a:ea typeface="Weibei TC" charset="-120"/>
                <a:cs typeface="Weibei TC" charset="-120"/>
              </a:rPr>
              <a:t>窄門</a:t>
            </a:r>
            <a:endParaRPr lang="en-US" dirty="0">
              <a:solidFill>
                <a:srgbClr val="FF0000"/>
              </a:solidFill>
              <a:latin typeface="Weibei TC" charset="-120"/>
              <a:ea typeface="Weibei TC" charset="-120"/>
              <a:cs typeface="Weibei TC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5334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Weibei TC" charset="-120"/>
                <a:ea typeface="Weibei TC" charset="-120"/>
                <a:cs typeface="Weibei TC" charset="-120"/>
              </a:rPr>
              <a:t>曉諭的家</a:t>
            </a:r>
            <a:endParaRPr lang="en-US" dirty="0">
              <a:solidFill>
                <a:srgbClr val="FF0000"/>
              </a:solidFill>
              <a:latin typeface="Weibei TC" charset="-120"/>
              <a:ea typeface="Weibei TC" charset="-120"/>
              <a:cs typeface="Weibei TC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5029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Weibei TC" charset="-120"/>
                <a:ea typeface="Weibei TC" charset="-120"/>
                <a:cs typeface="Weibei TC" charset="-120"/>
              </a:rPr>
              <a:t>艱難山</a:t>
            </a:r>
            <a:endParaRPr lang="en-US" dirty="0">
              <a:latin typeface="Weibei TC" charset="-120"/>
              <a:ea typeface="Weibei TC" charset="-120"/>
              <a:cs typeface="Weibei TC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59552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Weibei TC" charset="-120"/>
                <a:ea typeface="Weibei TC" charset="-120"/>
                <a:cs typeface="Weibei TC" charset="-120"/>
              </a:rPr>
              <a:t>絕望潭</a:t>
            </a:r>
            <a:endParaRPr lang="en-US" dirty="0">
              <a:latin typeface="Weibei TC" charset="-120"/>
              <a:ea typeface="Weibei TC" charset="-120"/>
              <a:cs typeface="Weibei TC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3800" y="4736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Weibei TC" charset="-120"/>
                <a:ea typeface="Weibei TC" charset="-120"/>
                <a:cs typeface="Weibei TC" charset="-120"/>
              </a:rPr>
              <a:t>富麗宮</a:t>
            </a:r>
            <a:endParaRPr lang="en-US" dirty="0">
              <a:solidFill>
                <a:srgbClr val="FF0000"/>
              </a:solidFill>
              <a:latin typeface="Weibei TC" charset="-120"/>
              <a:ea typeface="Weibei TC" charset="-120"/>
              <a:cs typeface="Weibei TC" charset="-12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9600" y="4114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Weibei TC" charset="-120"/>
                <a:ea typeface="Weibei TC" charset="-120"/>
                <a:cs typeface="Weibei TC" charset="-120"/>
              </a:rPr>
              <a:t>死蔭谷</a:t>
            </a:r>
            <a:endParaRPr lang="en-US" dirty="0">
              <a:latin typeface="Weibei TC" charset="-120"/>
              <a:ea typeface="Weibei TC" charset="-120"/>
              <a:cs typeface="Weibei TC" charset="-12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0600" y="3810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Weibei TC" charset="-120"/>
                <a:ea typeface="Weibei TC" charset="-120"/>
                <a:cs typeface="Weibei TC" charset="-120"/>
              </a:rPr>
              <a:t>浮華鎮</a:t>
            </a:r>
            <a:endParaRPr lang="en-US" dirty="0">
              <a:latin typeface="Weibei TC" charset="-120"/>
              <a:ea typeface="Weibei TC" charset="-120"/>
              <a:cs typeface="Weibei TC" charset="-12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4800" y="4419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Weibei TC" charset="-120"/>
                <a:ea typeface="Weibei TC" charset="-120"/>
                <a:cs typeface="Weibei TC" charset="-120"/>
              </a:rPr>
              <a:t>屈辱谷</a:t>
            </a:r>
            <a:endParaRPr lang="en-US" dirty="0">
              <a:latin typeface="Weibei TC" charset="-120"/>
              <a:ea typeface="Weibei TC" charset="-120"/>
              <a:cs typeface="Weibei TC" charset="-12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1600" y="3505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Weibei TC" charset="-120"/>
                <a:ea typeface="Weibei TC" charset="-120"/>
                <a:cs typeface="Weibei TC" charset="-120"/>
              </a:rPr>
              <a:t>疑</a:t>
            </a:r>
            <a:r>
              <a:rPr lang="zh-CN" altLang="en-US" dirty="0">
                <a:latin typeface="Weibei TC" charset="-120"/>
                <a:ea typeface="Weibei TC" charset="-120"/>
                <a:cs typeface="Weibei TC" charset="-120"/>
              </a:rPr>
              <a:t>惑寨</a:t>
            </a:r>
            <a:endParaRPr lang="en-US" dirty="0">
              <a:latin typeface="Weibei TC" charset="-120"/>
              <a:ea typeface="Weibei TC" charset="-120"/>
              <a:cs typeface="Weibei TC" charset="-12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3600" y="2895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Weibei TC" charset="-120"/>
                <a:ea typeface="Weibei TC" charset="-120"/>
                <a:cs typeface="Weibei TC" charset="-120"/>
              </a:rPr>
              <a:t>迷魂地</a:t>
            </a:r>
            <a:endParaRPr lang="en-US" dirty="0">
              <a:latin typeface="Weibei TC" charset="-120"/>
              <a:ea typeface="Weibei TC" charset="-120"/>
              <a:cs typeface="Weibei TC" charset="-12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24600" y="266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Weibei TC" charset="-120"/>
                <a:ea typeface="Weibei TC" charset="-120"/>
                <a:cs typeface="Weibei TC" charset="-120"/>
              </a:rPr>
              <a:t>良緣國</a:t>
            </a:r>
            <a:endParaRPr lang="en-US" dirty="0">
              <a:solidFill>
                <a:srgbClr val="FF0000"/>
              </a:solidFill>
              <a:latin typeface="Weibei TC" charset="-120"/>
              <a:ea typeface="Weibei TC" charset="-120"/>
              <a:cs typeface="Weibei TC" charset="-12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2600" y="3200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Weibei TC" charset="-120"/>
                <a:ea typeface="Weibei TC" charset="-120"/>
                <a:cs typeface="Weibei TC" charset="-120"/>
              </a:rPr>
              <a:t>愉悅山</a:t>
            </a:r>
            <a:endParaRPr lang="en-US" dirty="0">
              <a:solidFill>
                <a:srgbClr val="FF0000"/>
              </a:solidFill>
              <a:latin typeface="Weibei TC" charset="-120"/>
              <a:ea typeface="Weibei TC" charset="-120"/>
              <a:cs typeface="Weibei TC" charset="-12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77000" y="2362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Weibei TC" charset="-120"/>
                <a:ea typeface="Weibei TC" charset="-120"/>
                <a:cs typeface="Weibei TC" charset="-120"/>
              </a:rPr>
              <a:t>無橋的天河</a:t>
            </a:r>
            <a:endParaRPr lang="en-US" dirty="0">
              <a:latin typeface="Weibei TC" charset="-120"/>
              <a:ea typeface="Weibei TC" charset="-120"/>
              <a:cs typeface="Weibei TC" charset="-12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8715" y="5562600"/>
            <a:ext cx="430887" cy="838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sz="1600" b="1" dirty="0">
                <a:latin typeface="Weibei TC" charset="-120"/>
                <a:ea typeface="Weibei TC" charset="-120"/>
                <a:cs typeface="Weibei TC" charset="-120"/>
              </a:rPr>
              <a:t>毀滅城</a:t>
            </a:r>
            <a:endParaRPr lang="en-US" sz="1600" b="1" dirty="0">
              <a:latin typeface="Weibei TC" charset="-120"/>
              <a:ea typeface="Weibei TC" charset="-120"/>
              <a:cs typeface="Weibei TC" charset="-12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65180" y="1371600"/>
            <a:ext cx="430887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sz="1600" b="1" dirty="0">
                <a:latin typeface="Weibei TC" charset="-120"/>
                <a:ea typeface="Weibei TC" charset="-120"/>
                <a:cs typeface="Weibei TC" charset="-120"/>
              </a:rPr>
              <a:t>天國之城</a:t>
            </a:r>
            <a:endParaRPr lang="en-US" sz="1600" b="1" dirty="0">
              <a:latin typeface="Weibei TC" charset="-120"/>
              <a:ea typeface="Weibei TC" charset="-120"/>
              <a:cs typeface="Weibei TC" charset="-12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657600" y="4419600"/>
            <a:ext cx="1371600" cy="662464"/>
          </a:xfrm>
          <a:prstGeom prst="roundRect">
            <a:avLst>
              <a:gd name="adj" fmla="val 10247"/>
            </a:avLst>
          </a:prstGeom>
          <a:noFill/>
          <a:ln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7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7787642" cy="5791200"/>
          </a:xfrm>
        </p:spPr>
      </p:pic>
    </p:spTree>
    <p:extLst>
      <p:ext uri="{BB962C8B-B14F-4D97-AF65-F5344CB8AC3E}">
        <p14:creationId xmlns:p14="http://schemas.microsoft.com/office/powerpoint/2010/main" val="123683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1534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Weibei TC" charset="-120"/>
                <a:ea typeface="Weibei TC" charset="-120"/>
                <a:cs typeface="Weibei TC" charset="-120"/>
              </a:rPr>
              <a:t>慈善</a:t>
            </a:r>
            <a:r>
              <a:rPr lang="en-US" altLang="zh-TW" sz="3600" dirty="0">
                <a:latin typeface="Weibei TC" charset="-120"/>
                <a:ea typeface="Weibei TC" charset="-120"/>
                <a:cs typeface="Weibei TC" charset="-120"/>
              </a:rPr>
              <a:t>(</a:t>
            </a:r>
            <a:r>
              <a:rPr lang="en-US" altLang="zh-TW" sz="3600" dirty="0">
                <a:ea typeface="Roboto" charset="0"/>
                <a:cs typeface="Roboto" charset="0"/>
              </a:rPr>
              <a:t>Charity</a:t>
            </a:r>
            <a:r>
              <a:rPr lang="en-US" altLang="zh-TW" sz="3600" dirty="0">
                <a:latin typeface="Weibei TC" charset="-120"/>
                <a:ea typeface="Weibei TC" charset="-120"/>
                <a:cs typeface="Weibei TC" charset="-120"/>
              </a:rPr>
              <a:t>)</a:t>
            </a:r>
            <a:endParaRPr lang="en-US" altLang="zh-TW" sz="3600" dirty="0">
              <a:latin typeface="Weibei TC" charset="-120"/>
              <a:ea typeface="Weibei TC" charset="-120"/>
              <a:cs typeface="Weibei TC" charset="-120"/>
            </a:endParaRPr>
          </a:p>
          <a:p>
            <a:endParaRPr lang="en-US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我若能說萬人的方言、並天使的話語、卻沒有</a:t>
            </a:r>
            <a:r>
              <a:rPr lang="zh-TW" altLang="en-US" sz="3200" b="1" dirty="0">
                <a:solidFill>
                  <a:srgbClr val="FF0000"/>
                </a:solidFill>
                <a:latin typeface="Kaiti TC Black" charset="-120"/>
                <a:ea typeface="Kaiti TC Black" charset="-120"/>
                <a:cs typeface="Kaiti TC Black" charset="-120"/>
              </a:rPr>
              <a:t>愛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、我就成了鳴的鑼、響的鈸一般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。</a:t>
            </a:r>
            <a:endParaRPr lang="en-US" altLang="zh-TW" sz="3200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⋯⋯</a:t>
            </a:r>
            <a:endParaRPr lang="en-US" altLang="zh-TW" sz="3200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如今常存的有信、有望、有</a:t>
            </a:r>
            <a:r>
              <a:rPr lang="zh-TW" altLang="en-US" sz="3200" b="1" dirty="0">
                <a:solidFill>
                  <a:srgbClr val="FF0000"/>
                </a:solidFill>
                <a:latin typeface="Kaiti TC Black" charset="-120"/>
                <a:ea typeface="Kaiti TC Black" charset="-120"/>
                <a:cs typeface="Kaiti TC Black" charset="-120"/>
              </a:rPr>
              <a:t>愛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、這三樣、其中最大的是</a:t>
            </a:r>
            <a:r>
              <a:rPr lang="zh-TW" altLang="en-US" sz="3200" b="1" dirty="0">
                <a:solidFill>
                  <a:srgbClr val="FF0000"/>
                </a:solidFill>
                <a:latin typeface="Kaiti TC Black" charset="-120"/>
                <a:ea typeface="Kaiti TC Black" charset="-120"/>
                <a:cs typeface="Kaiti TC Black" charset="-120"/>
              </a:rPr>
              <a:t>愛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。</a:t>
            </a:r>
            <a:endParaRPr lang="en-US" altLang="zh-TW" sz="3200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pPr algn="r"/>
            <a:r>
              <a:rPr lang="zh-TW" altLang="en-US" sz="2800" dirty="0">
                <a:latin typeface="Libian TC" charset="-120"/>
                <a:ea typeface="Libian TC" charset="-120"/>
                <a:cs typeface="Libian TC" charset="-120"/>
              </a:rPr>
              <a:t>哥林多前書 </a:t>
            </a:r>
            <a:r>
              <a:rPr lang="en-US" altLang="zh-TW" sz="2800" dirty="0">
                <a:latin typeface="Libian TC" charset="-120"/>
                <a:ea typeface="Libian TC" charset="-120"/>
                <a:cs typeface="Libian TC" charset="-120"/>
              </a:rPr>
              <a:t>13</a:t>
            </a:r>
            <a:r>
              <a:rPr lang="zh-TW" altLang="en-US" sz="2800" dirty="0">
                <a:latin typeface="Libian TC" charset="-120"/>
                <a:ea typeface="Libian TC" charset="-120"/>
                <a:cs typeface="Libian TC" charset="-120"/>
              </a:rPr>
              <a:t>：</a:t>
            </a:r>
            <a:r>
              <a:rPr lang="en-US" altLang="zh-TW" sz="2800" dirty="0">
                <a:latin typeface="Libian TC" charset="-120"/>
                <a:ea typeface="Libian TC" charset="-120"/>
                <a:cs typeface="Libian TC" charset="-120"/>
              </a:rPr>
              <a:t>1</a:t>
            </a:r>
            <a:r>
              <a:rPr lang="zh-TW" altLang="en-US" sz="2800" dirty="0">
                <a:latin typeface="Libian TC" charset="-120"/>
                <a:ea typeface="Libian TC" charset="-120"/>
                <a:cs typeface="Libian TC" charset="-120"/>
              </a:rPr>
              <a:t>，</a:t>
            </a:r>
            <a:r>
              <a:rPr lang="en-US" altLang="zh-TW" sz="2800" dirty="0">
                <a:latin typeface="Libian TC" charset="-120"/>
                <a:ea typeface="Libian TC" charset="-120"/>
                <a:cs typeface="Libian TC" charset="-120"/>
              </a:rPr>
              <a:t>13</a:t>
            </a:r>
          </a:p>
          <a:p>
            <a:endParaRPr lang="en-US" altLang="zh-TW" sz="3200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惟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用</a:t>
            </a:r>
            <a:r>
              <a:rPr lang="zh-TW" altLang="en-US" sz="3200" b="1" dirty="0">
                <a:solidFill>
                  <a:srgbClr val="FF0000"/>
                </a:solidFill>
                <a:latin typeface="Kaiti TC Black" charset="-120"/>
                <a:ea typeface="Kaiti TC Black" charset="-120"/>
                <a:cs typeface="Kaiti TC Black" charset="-120"/>
              </a:rPr>
              <a:t>愛心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說誠實話、凡事長進、連於元首基督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．</a:t>
            </a:r>
            <a:endParaRPr lang="en-US" altLang="zh-TW" sz="3200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pPr algn="r"/>
            <a:r>
              <a:rPr lang="zh-TW" altLang="en-US" sz="2800" dirty="0">
                <a:latin typeface="Libian TC" charset="-120"/>
                <a:ea typeface="Libian TC" charset="-120"/>
                <a:cs typeface="Libian TC" charset="-120"/>
              </a:rPr>
              <a:t>以弗所書 </a:t>
            </a:r>
            <a:r>
              <a:rPr lang="en-US" altLang="zh-TW" sz="2800" dirty="0">
                <a:latin typeface="Libian TC" charset="-120"/>
                <a:ea typeface="Libian TC" charset="-120"/>
                <a:cs typeface="Libian TC" charset="-120"/>
              </a:rPr>
              <a:t>4</a:t>
            </a:r>
            <a:r>
              <a:rPr lang="zh-TW" altLang="en-US" sz="2800" dirty="0">
                <a:latin typeface="Libian TC" charset="-120"/>
                <a:ea typeface="Libian TC" charset="-120"/>
                <a:cs typeface="Libian TC" charset="-120"/>
              </a:rPr>
              <a:t>：</a:t>
            </a:r>
            <a:r>
              <a:rPr lang="en-US" altLang="zh-TW" sz="2800" dirty="0">
                <a:latin typeface="Libian TC" charset="-120"/>
                <a:ea typeface="Libian TC" charset="-120"/>
                <a:cs typeface="Libian TC" charset="-120"/>
              </a:rPr>
              <a:t>15</a:t>
            </a:r>
            <a:endParaRPr lang="en-US" sz="2800" dirty="0">
              <a:latin typeface="Libian TC" charset="-120"/>
              <a:ea typeface="Libian TC" charset="-120"/>
              <a:cs typeface="Libian TC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053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2"/>
            <a:ext cx="8153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Weibei TC" charset="-120"/>
                <a:ea typeface="Weibei TC" charset="-120"/>
                <a:cs typeface="Weibei TC" charset="-120"/>
              </a:rPr>
              <a:t>慈善</a:t>
            </a:r>
            <a:r>
              <a:rPr lang="en-US" altLang="zh-TW" sz="3600" dirty="0">
                <a:latin typeface="Weibei TC" charset="-120"/>
                <a:ea typeface="Weibei TC" charset="-120"/>
                <a:cs typeface="Weibei TC" charset="-120"/>
              </a:rPr>
              <a:t>(</a:t>
            </a:r>
            <a:r>
              <a:rPr lang="en-US" altLang="zh-TW" sz="3600" dirty="0">
                <a:ea typeface="Roboto" charset="0"/>
                <a:cs typeface="Roboto" charset="0"/>
              </a:rPr>
              <a:t>Charity</a:t>
            </a:r>
            <a:r>
              <a:rPr lang="en-US" altLang="zh-TW" sz="3600" dirty="0">
                <a:latin typeface="Weibei TC" charset="-120"/>
                <a:ea typeface="Weibei TC" charset="-120"/>
                <a:cs typeface="Weibei TC" charset="-120"/>
              </a:rPr>
              <a:t>)</a:t>
            </a:r>
            <a:endParaRPr lang="en-US" altLang="zh-TW" sz="3600" dirty="0">
              <a:latin typeface="Weibei TC" charset="-120"/>
              <a:ea typeface="Weibei TC" charset="-120"/>
              <a:cs typeface="Weibei TC" charset="-120"/>
            </a:endParaRPr>
          </a:p>
          <a:p>
            <a:endParaRPr lang="en-US" altLang="zh-TW" sz="3200" b="1" dirty="0">
              <a:latin typeface="Weibei TC" charset="-120"/>
              <a:ea typeface="Weibei TC" charset="-120"/>
              <a:cs typeface="Weibei TC" charset="-120"/>
            </a:endParaRPr>
          </a:p>
          <a:p>
            <a:r>
              <a:rPr lang="zh-TW" altLang="en-US" sz="3200" b="1" dirty="0" smtClean="0">
                <a:latin typeface="Weibei TC" charset="-120"/>
                <a:ea typeface="Weibei TC" charset="-120"/>
                <a:cs typeface="Weibei TC" charset="-120"/>
              </a:rPr>
              <a:t>基督徒如何對待</a:t>
            </a:r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別人：</a:t>
            </a:r>
            <a:endParaRPr lang="en-US" altLang="zh-TW" sz="3200" b="1" dirty="0">
              <a:latin typeface="Weibei TC" charset="-120"/>
              <a:ea typeface="Weibei TC" charset="-120"/>
              <a:cs typeface="Weibei TC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提醒，勸慰，以真摯的愛心為他們禱告</a:t>
            </a:r>
            <a:endParaRPr lang="en-US" altLang="zh-TW" sz="3200" b="1" dirty="0">
              <a:latin typeface="Weibei TC" charset="-120"/>
              <a:ea typeface="Weibei TC" charset="-120"/>
              <a:cs typeface="Weibei TC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避免不得體的舉動和過失</a:t>
            </a:r>
            <a:endParaRPr lang="en-US" altLang="zh-TW" sz="3200" b="1" dirty="0">
              <a:latin typeface="Weibei TC" charset="-120"/>
              <a:ea typeface="Weibei TC" charset="-120"/>
              <a:cs typeface="Weibei TC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最終的成全在乎主</a:t>
            </a:r>
            <a:endParaRPr lang="en-US" altLang="zh-TW" sz="3200" b="1" dirty="0">
              <a:latin typeface="Weibei TC" charset="-120"/>
              <a:ea typeface="Weibei TC" charset="-120"/>
              <a:cs typeface="Weibei TC" charset="-120"/>
            </a:endParaRPr>
          </a:p>
          <a:p>
            <a:pPr lvl="1"/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倘若你警戒惡人、他仍不轉離罪惡、也不離開惡行、他必死在罪孽之中、你卻救自己脫離了罪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。</a:t>
            </a:r>
            <a:endParaRPr lang="en-US" altLang="zh-TW" sz="3200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pPr lvl="1" algn="r"/>
            <a:r>
              <a:rPr lang="ja-JP" altLang="en-US" sz="2800" dirty="0">
                <a:latin typeface="Libian TC" charset="-120"/>
                <a:ea typeface="Libian TC" charset="-120"/>
                <a:cs typeface="Libian TC" charset="-120"/>
              </a:rPr>
              <a:t>以西結書 </a:t>
            </a:r>
            <a:r>
              <a:rPr lang="en-US" altLang="ja-JP" sz="2800" dirty="0">
                <a:latin typeface="Libian TC" charset="-120"/>
                <a:ea typeface="Libian TC" charset="-120"/>
                <a:cs typeface="Libian TC" charset="-120"/>
              </a:rPr>
              <a:t>3</a:t>
            </a:r>
            <a:r>
              <a:rPr lang="zh-TW" altLang="en-US" sz="2800" dirty="0">
                <a:latin typeface="Libian TC" charset="-120"/>
                <a:ea typeface="Libian TC" charset="-120"/>
                <a:cs typeface="Libian TC" charset="-120"/>
              </a:rPr>
              <a:t>：</a:t>
            </a:r>
            <a:r>
              <a:rPr lang="en-US" altLang="zh-TW" sz="2800" dirty="0">
                <a:latin typeface="Libian TC" charset="-120"/>
                <a:ea typeface="Libian TC" charset="-120"/>
                <a:cs typeface="Libian TC" charset="-120"/>
              </a:rPr>
              <a:t>19</a:t>
            </a:r>
            <a:endParaRPr lang="en-US" sz="2800" dirty="0">
              <a:latin typeface="Libian TC" charset="-120"/>
              <a:ea typeface="Libian TC" charset="-120"/>
              <a:cs typeface="Libian TC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877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2" y="457200"/>
            <a:ext cx="7352701" cy="5791200"/>
          </a:xfrm>
        </p:spPr>
      </p:pic>
    </p:spTree>
    <p:extLst>
      <p:ext uri="{BB962C8B-B14F-4D97-AF65-F5344CB8AC3E}">
        <p14:creationId xmlns:p14="http://schemas.microsoft.com/office/powerpoint/2010/main" val="214259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676400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Weibei TC" charset="-120"/>
                <a:ea typeface="Weibei TC" charset="-120"/>
                <a:cs typeface="Weibei TC" charset="-120"/>
              </a:rPr>
              <a:t>富麗宮的晚餐</a:t>
            </a:r>
            <a:endParaRPr lang="en-US" altLang="zh-TW" sz="3600" dirty="0">
              <a:latin typeface="Weibei TC" charset="-120"/>
              <a:ea typeface="Weibei TC" charset="-120"/>
              <a:cs typeface="Weibei TC" charset="-120"/>
            </a:endParaRPr>
          </a:p>
          <a:p>
            <a:endParaRPr lang="en-US" altLang="zh-TW" sz="3200" b="1" dirty="0">
              <a:latin typeface="Weibei TC" charset="-120"/>
              <a:ea typeface="Weibei TC" charset="-120"/>
              <a:cs typeface="Weibei TC" charset="-120"/>
            </a:endParaRPr>
          </a:p>
          <a:p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於是領受他話的人、就受了洗．那一天、門徒約添了三千人</a:t>
            </a:r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．都</a:t>
            </a:r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恆心</a:t>
            </a:r>
            <a:r>
              <a:rPr lang="zh-TW" altLang="en-US" sz="3200" b="1" dirty="0">
                <a:solidFill>
                  <a:srgbClr val="FF0000"/>
                </a:solidFill>
                <a:latin typeface="Weibei TC" charset="-120"/>
                <a:ea typeface="Weibei TC" charset="-120"/>
                <a:cs typeface="Weibei TC" charset="-120"/>
              </a:rPr>
              <a:t>遵守使徒的教訓、彼此交接、擘餅、祈禱</a:t>
            </a:r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。</a:t>
            </a:r>
            <a:endParaRPr lang="en-US" altLang="zh-TW" sz="3200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pPr lvl="1" algn="r"/>
            <a:r>
              <a:rPr lang="ja-JP" altLang="en-US" sz="2800" dirty="0">
                <a:latin typeface="Libian TC" charset="-120"/>
                <a:ea typeface="Libian TC" charset="-120"/>
                <a:cs typeface="Libian TC" charset="-120"/>
              </a:rPr>
              <a:t>使徒行傳 </a:t>
            </a:r>
            <a:r>
              <a:rPr lang="en-US" altLang="zh-TW" sz="2800" dirty="0">
                <a:latin typeface="Libian TC" charset="-120"/>
                <a:ea typeface="Libian TC" charset="-120"/>
                <a:cs typeface="Libian TC" charset="-120"/>
              </a:rPr>
              <a:t>2</a:t>
            </a:r>
            <a:r>
              <a:rPr lang="zh-TW" altLang="en-US" sz="2800" dirty="0">
                <a:latin typeface="Libian TC" charset="-120"/>
                <a:ea typeface="Libian TC" charset="-120"/>
                <a:cs typeface="Libian TC" charset="-120"/>
              </a:rPr>
              <a:t>：</a:t>
            </a:r>
            <a:r>
              <a:rPr lang="en-US" altLang="zh-TW" sz="2800" dirty="0">
                <a:latin typeface="Libian TC" charset="-120"/>
                <a:ea typeface="Libian TC" charset="-120"/>
                <a:cs typeface="Libian TC" charset="-120"/>
              </a:rPr>
              <a:t>41</a:t>
            </a:r>
            <a:r>
              <a:rPr lang="zh-TW" altLang="en-US" sz="2800" dirty="0">
                <a:latin typeface="Libian TC" charset="-120"/>
                <a:ea typeface="Libian TC" charset="-120"/>
                <a:cs typeface="Libian TC" charset="-120"/>
              </a:rPr>
              <a:t>～</a:t>
            </a:r>
            <a:r>
              <a:rPr lang="en-US" altLang="zh-TW" sz="2800" dirty="0">
                <a:latin typeface="Libian TC" charset="-120"/>
                <a:ea typeface="Libian TC" charset="-120"/>
                <a:cs typeface="Libian TC" charset="-120"/>
              </a:rPr>
              <a:t>42</a:t>
            </a:r>
            <a:endParaRPr lang="en-US" sz="2800" dirty="0">
              <a:latin typeface="Libian TC" charset="-120"/>
              <a:ea typeface="Libian TC" charset="-120"/>
              <a:cs typeface="Libian TC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013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2" y="500981"/>
            <a:ext cx="7352701" cy="5703638"/>
          </a:xfrm>
        </p:spPr>
      </p:pic>
    </p:spTree>
    <p:extLst>
      <p:ext uri="{BB962C8B-B14F-4D97-AF65-F5344CB8AC3E}">
        <p14:creationId xmlns:p14="http://schemas.microsoft.com/office/powerpoint/2010/main" val="20134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Weibei TC" charset="-120"/>
                <a:ea typeface="Weibei TC" charset="-120"/>
                <a:cs typeface="Weibei TC" charset="-120"/>
              </a:rPr>
              <a:t>“安寧</a:t>
            </a:r>
            <a:r>
              <a:rPr lang="en-US" altLang="zh-TW" sz="3600" b="1" dirty="0">
                <a:latin typeface="Weibei TC" charset="-120"/>
                <a:ea typeface="Weibei TC" charset="-120"/>
                <a:cs typeface="Weibei TC" charset="-120"/>
              </a:rPr>
              <a:t>(</a:t>
            </a:r>
            <a:r>
              <a:rPr lang="en-US" altLang="zh-TW" sz="3600" b="1" dirty="0">
                <a:ea typeface="Weibei TC" charset="-120"/>
                <a:cs typeface="Weibei TC" charset="-120"/>
              </a:rPr>
              <a:t>Peace</a:t>
            </a:r>
            <a:r>
              <a:rPr lang="en-US" altLang="zh-TW" sz="3600" b="1" dirty="0">
                <a:latin typeface="Weibei TC" charset="-120"/>
                <a:ea typeface="Weibei TC" charset="-120"/>
                <a:cs typeface="Weibei TC" charset="-120"/>
              </a:rPr>
              <a:t>)</a:t>
            </a:r>
            <a:r>
              <a:rPr lang="zh-TW" altLang="en-US" sz="3600" b="1" dirty="0">
                <a:latin typeface="Weibei TC" charset="-120"/>
                <a:ea typeface="Weibei TC" charset="-120"/>
                <a:cs typeface="Weibei TC" charset="-120"/>
              </a:rPr>
              <a:t>”房的休息</a:t>
            </a:r>
            <a:endParaRPr lang="en-US" altLang="zh-TW" sz="3600" dirty="0">
              <a:latin typeface="Weibei TC" charset="-120"/>
              <a:ea typeface="Weibei TC" charset="-120"/>
              <a:cs typeface="Weibei TC" charset="-120"/>
            </a:endParaRPr>
          </a:p>
          <a:p>
            <a:endParaRPr lang="en-US" altLang="zh-TW" sz="3200" b="1" dirty="0">
              <a:latin typeface="Weibei TC" charset="-120"/>
              <a:ea typeface="Weibei TC" charset="-120"/>
              <a:cs typeface="Weibei TC" charset="-120"/>
            </a:endParaRPr>
          </a:p>
          <a:p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凡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勞苦擔重擔的人、可以到我這裡來、我就使你們得</a:t>
            </a:r>
            <a:r>
              <a:rPr lang="zh-TW" altLang="en-US" sz="3200" b="1" dirty="0">
                <a:solidFill>
                  <a:srgbClr val="FF0000"/>
                </a:solidFill>
                <a:latin typeface="Kaiti TC Black" charset="-120"/>
                <a:ea typeface="Kaiti TC Black" charset="-120"/>
                <a:cs typeface="Kaiti TC Black" charset="-120"/>
              </a:rPr>
              <a:t>安息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。我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心裡柔和謙卑、你們當負我的軛、學我的樣式、這樣、你們心裡就必得享</a:t>
            </a:r>
            <a:r>
              <a:rPr lang="zh-TW" altLang="en-US" sz="3200" b="1" dirty="0">
                <a:solidFill>
                  <a:srgbClr val="FF0000"/>
                </a:solidFill>
                <a:latin typeface="Kaiti TC Black" charset="-120"/>
                <a:ea typeface="Kaiti TC Black" charset="-120"/>
                <a:cs typeface="Kaiti TC Black" charset="-120"/>
              </a:rPr>
              <a:t>安息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。</a:t>
            </a:r>
            <a:endParaRPr lang="en-US" altLang="zh-TW" sz="3200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pPr algn="r"/>
            <a:r>
              <a:rPr lang="ja-JP" altLang="en-US" sz="2800" b="1" dirty="0">
                <a:latin typeface="Libian TC" charset="-120"/>
                <a:ea typeface="Libian TC" charset="-120"/>
                <a:cs typeface="Libian TC" charset="-120"/>
              </a:rPr>
              <a:t>馬太福音 </a:t>
            </a:r>
            <a:r>
              <a:rPr lang="en-US" altLang="zh-TW" sz="2800" b="1" dirty="0">
                <a:latin typeface="Libian TC" charset="-120"/>
                <a:ea typeface="Libian TC" charset="-120"/>
                <a:cs typeface="Libian TC" charset="-120"/>
              </a:rPr>
              <a:t>11</a:t>
            </a:r>
            <a:r>
              <a:rPr lang="zh-TW" altLang="en-US" sz="2800" b="1" dirty="0">
                <a:latin typeface="Libian TC" charset="-120"/>
                <a:ea typeface="Libian TC" charset="-120"/>
                <a:cs typeface="Libian TC" charset="-120"/>
              </a:rPr>
              <a:t>：</a:t>
            </a:r>
            <a:r>
              <a:rPr lang="en-US" altLang="zh-TW" sz="2800" b="1" dirty="0">
                <a:latin typeface="Libian TC" charset="-120"/>
                <a:ea typeface="Libian TC" charset="-120"/>
                <a:cs typeface="Libian TC" charset="-120"/>
              </a:rPr>
              <a:t>28</a:t>
            </a:r>
            <a:r>
              <a:rPr lang="zh-TW" altLang="en-US" sz="2800" b="1" dirty="0">
                <a:latin typeface="Libian TC" charset="-120"/>
                <a:ea typeface="Libian TC" charset="-120"/>
                <a:cs typeface="Libian TC" charset="-120"/>
              </a:rPr>
              <a:t>～</a:t>
            </a:r>
            <a:r>
              <a:rPr lang="en-US" altLang="zh-TW" sz="2800" b="1" dirty="0">
                <a:latin typeface="Libian TC" charset="-120"/>
                <a:ea typeface="Libian TC" charset="-120"/>
                <a:cs typeface="Libian TC" charset="-120"/>
              </a:rPr>
              <a:t>29</a:t>
            </a:r>
          </a:p>
          <a:p>
            <a:endParaRPr lang="en-US" altLang="zh-TW" sz="2800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因他使我們</a:t>
            </a:r>
            <a:r>
              <a:rPr lang="zh-TW" altLang="en-US" sz="3200" b="1" dirty="0">
                <a:solidFill>
                  <a:srgbClr val="FF0000"/>
                </a:solidFill>
                <a:latin typeface="Kaiti TC Black" charset="-120"/>
                <a:ea typeface="Kaiti TC Black" charset="-120"/>
                <a:cs typeface="Kaiti TC Black" charset="-120"/>
              </a:rPr>
              <a:t>和睦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、將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兩下合而為一、 ⋯⋯ 、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如此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便成就了</a:t>
            </a:r>
            <a:r>
              <a:rPr lang="zh-TW" altLang="en-US" sz="3200" b="1" dirty="0">
                <a:solidFill>
                  <a:srgbClr val="FF0000"/>
                </a:solidFill>
                <a:latin typeface="Kaiti TC Black" charset="-120"/>
                <a:ea typeface="Kaiti TC Black" charset="-120"/>
                <a:cs typeface="Kaiti TC Black" charset="-120"/>
              </a:rPr>
              <a:t>和睦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．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既在十字架上滅了冤仇、便藉這十字架、使兩下歸為一體、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與神</a:t>
            </a:r>
            <a:r>
              <a:rPr lang="zh-TW" altLang="en-US" sz="3200" b="1" dirty="0">
                <a:solidFill>
                  <a:srgbClr val="FF0000"/>
                </a:solidFill>
                <a:latin typeface="Kaiti TC Black" charset="-120"/>
                <a:ea typeface="Kaiti TC Black" charset="-120"/>
                <a:cs typeface="Kaiti TC Black" charset="-120"/>
              </a:rPr>
              <a:t>和好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了．</a:t>
            </a:r>
            <a:endParaRPr lang="en-US" altLang="zh-TW" sz="3200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pPr algn="r"/>
            <a:r>
              <a:rPr lang="zh-TW" altLang="en-US" sz="2800" b="1" dirty="0">
                <a:latin typeface="Libian TC" charset="-120"/>
                <a:ea typeface="Libian TC" charset="-120"/>
                <a:cs typeface="Libian TC" charset="-120"/>
              </a:rPr>
              <a:t>以弗所書</a:t>
            </a:r>
            <a:r>
              <a:rPr lang="ja-JP" altLang="en-US" sz="2800" b="1" dirty="0">
                <a:latin typeface="Libian TC" charset="-120"/>
                <a:ea typeface="Libian TC" charset="-120"/>
                <a:cs typeface="Libian TC" charset="-120"/>
              </a:rPr>
              <a:t> </a:t>
            </a:r>
            <a:r>
              <a:rPr lang="en-US" altLang="zh-TW" sz="2800" b="1" dirty="0">
                <a:latin typeface="Libian TC" charset="-120"/>
                <a:ea typeface="Libian TC" charset="-120"/>
                <a:cs typeface="Libian TC" charset="-120"/>
              </a:rPr>
              <a:t>2</a:t>
            </a:r>
            <a:r>
              <a:rPr lang="zh-TW" altLang="en-US" sz="2800" b="1" dirty="0">
                <a:latin typeface="Libian TC" charset="-120"/>
                <a:ea typeface="Libian TC" charset="-120"/>
                <a:cs typeface="Libian TC" charset="-120"/>
              </a:rPr>
              <a:t>：</a:t>
            </a:r>
            <a:r>
              <a:rPr lang="en-US" altLang="zh-TW" sz="2800" b="1" dirty="0">
                <a:latin typeface="Libian TC" charset="-120"/>
                <a:ea typeface="Libian TC" charset="-120"/>
                <a:cs typeface="Libian TC" charset="-120"/>
              </a:rPr>
              <a:t>14</a:t>
            </a:r>
            <a:r>
              <a:rPr lang="zh-TW" altLang="en-US" sz="2800" b="1" dirty="0">
                <a:latin typeface="Libian TC" charset="-120"/>
                <a:ea typeface="Libian TC" charset="-120"/>
                <a:cs typeface="Libian TC" charset="-120"/>
              </a:rPr>
              <a:t>～</a:t>
            </a:r>
            <a:r>
              <a:rPr lang="en-US" altLang="zh-TW" sz="2800" b="1" dirty="0">
                <a:latin typeface="Libian TC" charset="-120"/>
                <a:ea typeface="Libian TC" charset="-120"/>
                <a:cs typeface="Libian TC" charset="-120"/>
              </a:rPr>
              <a:t>16</a:t>
            </a:r>
            <a:endParaRPr lang="en-US" sz="2800" b="1" dirty="0">
              <a:latin typeface="Libian TC" charset="-120"/>
              <a:ea typeface="Libian TC" charset="-120"/>
              <a:cs typeface="Libian TC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035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81000"/>
            <a:ext cx="6839736" cy="6093840"/>
          </a:xfrm>
        </p:spPr>
      </p:pic>
    </p:spTree>
    <p:extLst>
      <p:ext uri="{BB962C8B-B14F-4D97-AF65-F5344CB8AC3E}">
        <p14:creationId xmlns:p14="http://schemas.microsoft.com/office/powerpoint/2010/main" val="79136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447802"/>
            <a:ext cx="8305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Weibei TC" charset="-120"/>
                <a:ea typeface="Weibei TC" charset="-120"/>
                <a:cs typeface="Weibei TC" charset="-120"/>
              </a:rPr>
              <a:t>書房的學習</a:t>
            </a:r>
            <a:endParaRPr lang="en-US" altLang="zh-TW" sz="3600" dirty="0">
              <a:latin typeface="Weibei TC" charset="-120"/>
              <a:ea typeface="Weibei TC" charset="-120"/>
              <a:cs typeface="Weibei TC" charset="-120"/>
            </a:endParaRPr>
          </a:p>
          <a:p>
            <a:endParaRPr lang="en-US" altLang="zh-TW" sz="3200" b="1" dirty="0">
              <a:latin typeface="Weibei TC" charset="-120"/>
              <a:ea typeface="Weibei TC" charset="-120"/>
              <a:cs typeface="Weibei TC" charset="-120"/>
            </a:endParaRPr>
          </a:p>
          <a:p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我喜愛你的話、好像人得了許多擄物。</a:t>
            </a:r>
            <a:endParaRPr lang="en-US" altLang="zh-TW" sz="3200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pPr algn="r"/>
            <a:r>
              <a:rPr lang="ja-JP" altLang="en-US" sz="2800" dirty="0">
                <a:latin typeface="Libian TC" charset="-120"/>
                <a:ea typeface="Libian TC" charset="-120"/>
                <a:cs typeface="Libian TC" charset="-120"/>
              </a:rPr>
              <a:t>詩篇 </a:t>
            </a:r>
            <a:r>
              <a:rPr lang="en-US" altLang="zh-TW" sz="2800" dirty="0">
                <a:latin typeface="Libian TC" charset="-120"/>
                <a:ea typeface="Libian TC" charset="-120"/>
                <a:cs typeface="Libian TC" charset="-120"/>
              </a:rPr>
              <a:t>119</a:t>
            </a:r>
            <a:r>
              <a:rPr lang="zh-TW" altLang="en-US" sz="2800" dirty="0">
                <a:latin typeface="Libian TC" charset="-120"/>
                <a:ea typeface="Libian TC" charset="-120"/>
                <a:cs typeface="Libian TC" charset="-120"/>
              </a:rPr>
              <a:t>：</a:t>
            </a:r>
            <a:r>
              <a:rPr lang="en-US" altLang="zh-TW" sz="2800" dirty="0">
                <a:latin typeface="Libian TC" charset="-120"/>
                <a:ea typeface="Libian TC" charset="-120"/>
                <a:cs typeface="Libian TC" charset="-120"/>
              </a:rPr>
              <a:t>162</a:t>
            </a:r>
          </a:p>
          <a:p>
            <a:endParaRPr lang="en-US" altLang="zh-TW" sz="2800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基督的身分，</a:t>
            </a:r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作為及</a:t>
            </a:r>
            <a:r>
              <a:rPr lang="zh-TW" altLang="en-US" sz="3200" b="1" dirty="0" smtClean="0">
                <a:latin typeface="Weibei TC" charset="-120"/>
                <a:ea typeface="Weibei TC" charset="-120"/>
                <a:cs typeface="Weibei TC" charset="-120"/>
              </a:rPr>
              <a:t>見證</a:t>
            </a:r>
            <a:r>
              <a:rPr lang="en-US" altLang="zh-TW" sz="3200" b="1" dirty="0" smtClean="0">
                <a:latin typeface="Weibei TC" charset="-120"/>
                <a:ea typeface="Weibei TC" charset="-120"/>
                <a:cs typeface="Weibei TC" charset="-120"/>
              </a:rPr>
              <a:t>(</a:t>
            </a:r>
            <a:r>
              <a:rPr lang="zh-TW" altLang="en-US" sz="3200" b="1" dirty="0" smtClean="0">
                <a:latin typeface="Libian TC" charset="-120"/>
                <a:ea typeface="Libian TC" charset="-120"/>
                <a:cs typeface="Libian TC" charset="-120"/>
              </a:rPr>
              <a:t>希伯來書 </a:t>
            </a:r>
            <a:r>
              <a:rPr lang="en-US" altLang="zh-TW" sz="3200" b="1" dirty="0" smtClean="0">
                <a:latin typeface="Libian TC" charset="-120"/>
                <a:ea typeface="Libian TC" charset="-120"/>
                <a:cs typeface="Libian TC" charset="-120"/>
              </a:rPr>
              <a:t>11</a:t>
            </a:r>
            <a:r>
              <a:rPr lang="zh-TW" altLang="en-US" sz="3200" b="1" dirty="0" smtClean="0">
                <a:latin typeface="Libian TC" charset="-120"/>
                <a:ea typeface="Libian TC" charset="-120"/>
                <a:cs typeface="Libian TC" charset="-120"/>
              </a:rPr>
              <a:t>：</a:t>
            </a:r>
            <a:r>
              <a:rPr lang="en-US" altLang="zh-TW" sz="3200" b="1" dirty="0" smtClean="0">
                <a:latin typeface="Libian TC" charset="-120"/>
                <a:ea typeface="Libian TC" charset="-120"/>
                <a:cs typeface="Libian TC" charset="-120"/>
              </a:rPr>
              <a:t>32</a:t>
            </a:r>
            <a:r>
              <a:rPr lang="zh-TW" altLang="en-US" sz="3200" b="1" dirty="0" smtClean="0">
                <a:latin typeface="Libian TC" charset="-120"/>
                <a:ea typeface="Libian TC" charset="-120"/>
                <a:cs typeface="Libian TC" charset="-120"/>
              </a:rPr>
              <a:t>～</a:t>
            </a:r>
            <a:r>
              <a:rPr lang="en-US" altLang="zh-TW" sz="3200" b="1" dirty="0" smtClean="0">
                <a:latin typeface="Libian TC" charset="-120"/>
                <a:ea typeface="Libian TC" charset="-120"/>
                <a:cs typeface="Libian TC" charset="-120"/>
              </a:rPr>
              <a:t>38</a:t>
            </a:r>
            <a:r>
              <a:rPr lang="en-US" altLang="zh-TW" sz="3200" b="1" dirty="0" smtClean="0">
                <a:latin typeface="Weibei TC" charset="-120"/>
                <a:ea typeface="Weibei TC" charset="-120"/>
                <a:cs typeface="Weibei TC" charset="-120"/>
              </a:rPr>
              <a:t>)</a:t>
            </a:r>
            <a:endParaRPr lang="en-US" altLang="zh-TW" sz="3200" b="1" dirty="0">
              <a:latin typeface="Weibei TC" charset="-120"/>
              <a:ea typeface="Weibei TC" charset="-120"/>
              <a:cs typeface="Weibei TC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57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2"/>
            <a:ext cx="7848600" cy="6136765"/>
          </a:xfrm>
        </p:spPr>
      </p:pic>
    </p:spTree>
    <p:extLst>
      <p:ext uri="{BB962C8B-B14F-4D97-AF65-F5344CB8AC3E}">
        <p14:creationId xmlns:p14="http://schemas.microsoft.com/office/powerpoint/2010/main" val="143758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28600" y="457200"/>
            <a:ext cx="990600" cy="685800"/>
          </a:xfrm>
          <a:prstGeom prst="wedgeRoundRectCallout">
            <a:avLst>
              <a:gd name="adj1" fmla="val 130962"/>
              <a:gd name="adj2" fmla="val 89167"/>
              <a:gd name="adj3" fmla="val 16667"/>
            </a:avLst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You are Here</a:t>
            </a:r>
          </a:p>
        </p:txBody>
      </p:sp>
    </p:spTree>
    <p:extLst>
      <p:ext uri="{BB962C8B-B14F-4D97-AF65-F5344CB8AC3E}">
        <p14:creationId xmlns:p14="http://schemas.microsoft.com/office/powerpoint/2010/main" val="184893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838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Weibei TC" charset="-120"/>
                <a:ea typeface="Weibei TC" charset="-120"/>
                <a:cs typeface="Weibei TC" charset="-120"/>
              </a:rPr>
              <a:t>軍械庫的裝備</a:t>
            </a:r>
            <a:endParaRPr lang="en-US" altLang="zh-TW" sz="3600" dirty="0">
              <a:latin typeface="Weibei TC" charset="-120"/>
              <a:ea typeface="Weibei TC" charset="-120"/>
              <a:cs typeface="Weibei TC" charset="-120"/>
            </a:endParaRPr>
          </a:p>
          <a:p>
            <a:endParaRPr lang="en-US" altLang="zh-TW" sz="3200" b="1" dirty="0">
              <a:latin typeface="Weibei TC" charset="-120"/>
              <a:ea typeface="Weibei TC" charset="-120"/>
              <a:cs typeface="Weibei TC" charset="-120"/>
            </a:endParaRPr>
          </a:p>
          <a:p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所以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要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拿起神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所賜的</a:t>
            </a:r>
            <a:r>
              <a:rPr lang="zh-TW" altLang="en-US" sz="3200" b="1" dirty="0">
                <a:solidFill>
                  <a:srgbClr val="FF0000"/>
                </a:solidFill>
                <a:latin typeface="Kaiti TC Black" charset="-120"/>
                <a:ea typeface="Kaiti TC Black" charset="-120"/>
                <a:cs typeface="Kaiti TC Black" charset="-120"/>
              </a:rPr>
              <a:t>全副軍裝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、好在磨難的日子、抵擋仇敵、並且成就了一切、還能站立得住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。所以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要站穩了、用真理當作</a:t>
            </a:r>
            <a:r>
              <a:rPr lang="zh-TW" altLang="en-US" sz="3200" b="1" dirty="0">
                <a:solidFill>
                  <a:srgbClr val="FF0000"/>
                </a:solidFill>
                <a:latin typeface="Kaiti TC Black" charset="-120"/>
                <a:ea typeface="Kaiti TC Black" charset="-120"/>
                <a:cs typeface="Kaiti TC Black" charset="-120"/>
              </a:rPr>
              <a:t>帶子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束腰、用公義當作</a:t>
            </a:r>
            <a:r>
              <a:rPr lang="zh-TW" altLang="en-US" sz="3200" b="1" dirty="0">
                <a:solidFill>
                  <a:srgbClr val="FF0000"/>
                </a:solidFill>
                <a:latin typeface="Kaiti TC Black" charset="-120"/>
                <a:ea typeface="Kaiti TC Black" charset="-120"/>
                <a:cs typeface="Kaiti TC Black" charset="-120"/>
              </a:rPr>
              <a:t>護心鏡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遮胸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．又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用平安的福音、當作預備走路的</a:t>
            </a:r>
            <a:r>
              <a:rPr lang="zh-TW" altLang="en-US" sz="3200" b="1" dirty="0">
                <a:solidFill>
                  <a:srgbClr val="FF0000"/>
                </a:solidFill>
                <a:latin typeface="Kaiti TC Black" charset="-120"/>
                <a:ea typeface="Kaiti TC Black" charset="-120"/>
                <a:cs typeface="Kaiti TC Black" charset="-120"/>
              </a:rPr>
              <a:t>鞋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穿在腳上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．此外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又拿著信德當作</a:t>
            </a:r>
            <a:r>
              <a:rPr lang="zh-TW" altLang="en-US" sz="3200" b="1" dirty="0">
                <a:solidFill>
                  <a:srgbClr val="FF0000"/>
                </a:solidFill>
                <a:latin typeface="Kaiti TC Black" charset="-120"/>
                <a:ea typeface="Kaiti TC Black" charset="-120"/>
                <a:cs typeface="Kaiti TC Black" charset="-120"/>
              </a:rPr>
              <a:t>籐牌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、可以滅盡那惡者一切的火箭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．並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戴上救恩的</a:t>
            </a:r>
            <a:r>
              <a:rPr lang="zh-TW" altLang="en-US" sz="3200" b="1" dirty="0">
                <a:solidFill>
                  <a:srgbClr val="FF0000"/>
                </a:solidFill>
                <a:latin typeface="Kaiti TC Black" charset="-120"/>
                <a:ea typeface="Kaiti TC Black" charset="-120"/>
                <a:cs typeface="Kaiti TC Black" charset="-120"/>
              </a:rPr>
              <a:t>頭盔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、拿著聖靈的</a:t>
            </a:r>
            <a:r>
              <a:rPr lang="zh-TW" altLang="en-US" sz="3200" b="1" dirty="0">
                <a:solidFill>
                  <a:srgbClr val="FF0000"/>
                </a:solidFill>
                <a:latin typeface="Kaiti TC Black" charset="-120"/>
                <a:ea typeface="Kaiti TC Black" charset="-120"/>
                <a:cs typeface="Kaiti TC Black" charset="-120"/>
              </a:rPr>
              <a:t>寶劍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、就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是神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的道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．靠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著聖靈、隨時多方</a:t>
            </a:r>
            <a:r>
              <a:rPr lang="zh-TW" altLang="en-US" sz="3200" b="1" dirty="0">
                <a:solidFill>
                  <a:srgbClr val="FF0000"/>
                </a:solidFill>
                <a:latin typeface="Kaiti TC Black" charset="-120"/>
                <a:ea typeface="Kaiti TC Black" charset="-120"/>
                <a:cs typeface="Kaiti TC Black" charset="-120"/>
              </a:rPr>
              <a:t>禱告</a:t>
            </a:r>
            <a:r>
              <a:rPr lang="zh-TW" altLang="en-US" sz="3200" b="1" dirty="0" smtClean="0">
                <a:solidFill>
                  <a:srgbClr val="FF0000"/>
                </a:solidFill>
                <a:latin typeface="Kaiti TC Black" charset="-120"/>
                <a:ea typeface="Kaiti TC Black" charset="-120"/>
                <a:cs typeface="Kaiti TC Black" charset="-120"/>
              </a:rPr>
              <a:t>祈求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。</a:t>
            </a:r>
            <a:endParaRPr lang="en-US" altLang="zh-TW" sz="3200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pPr algn="r"/>
            <a:r>
              <a:rPr lang="zh-TW" altLang="en-US" sz="2800" dirty="0">
                <a:latin typeface="Libian TC" charset="-120"/>
                <a:ea typeface="Libian TC" charset="-120"/>
                <a:cs typeface="Libian TC" charset="-120"/>
              </a:rPr>
              <a:t>以弗所</a:t>
            </a:r>
            <a:r>
              <a:rPr lang="zh-TW" altLang="en-US" sz="2800" dirty="0" smtClean="0">
                <a:latin typeface="Libian TC" charset="-120"/>
                <a:ea typeface="Libian TC" charset="-120"/>
                <a:cs typeface="Libian TC" charset="-120"/>
              </a:rPr>
              <a:t>書 </a:t>
            </a:r>
            <a:r>
              <a:rPr lang="en-US" altLang="zh-TW" sz="2800" dirty="0" smtClean="0">
                <a:latin typeface="Libian TC" charset="-120"/>
                <a:ea typeface="Libian TC" charset="-120"/>
                <a:cs typeface="Libian TC" charset="-120"/>
              </a:rPr>
              <a:t>6</a:t>
            </a:r>
            <a:r>
              <a:rPr lang="zh-TW" altLang="en-US" sz="2800" dirty="0" smtClean="0">
                <a:latin typeface="Libian TC" charset="-120"/>
                <a:ea typeface="Libian TC" charset="-120"/>
                <a:cs typeface="Libian TC" charset="-120"/>
              </a:rPr>
              <a:t>：</a:t>
            </a:r>
            <a:r>
              <a:rPr lang="en-US" altLang="zh-TW" sz="2800" dirty="0" smtClean="0">
                <a:latin typeface="Libian TC" charset="-120"/>
                <a:ea typeface="Libian TC" charset="-120"/>
                <a:cs typeface="Libian TC" charset="-120"/>
              </a:rPr>
              <a:t>13</a:t>
            </a:r>
            <a:r>
              <a:rPr lang="zh-TW" altLang="en-US" sz="2800" dirty="0">
                <a:latin typeface="Libian TC" charset="-120"/>
                <a:ea typeface="Libian TC" charset="-120"/>
                <a:cs typeface="Libian TC" charset="-120"/>
              </a:rPr>
              <a:t>～</a:t>
            </a:r>
            <a:r>
              <a:rPr lang="en-US" altLang="zh-TW" sz="2800" dirty="0">
                <a:latin typeface="Libian TC" charset="-120"/>
                <a:ea typeface="Libian TC" charset="-120"/>
                <a:cs typeface="Libian TC" charset="-12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74361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>
                <a:latin typeface="Kaiti TC" charset="-120"/>
                <a:ea typeface="Kaiti TC" charset="-120"/>
                <a:cs typeface="Kaiti TC" charset="-120"/>
              </a:rPr>
              <a:t>7</a:t>
            </a:r>
            <a:r>
              <a:rPr lang="en-US" altLang="zh-CN" b="1" dirty="0" smtClean="0"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zh-CN" altLang="en-US" b="1" dirty="0" smtClean="0">
                <a:latin typeface="Kaiti TC" charset="-120"/>
                <a:ea typeface="Kaiti TC" charset="-120"/>
                <a:cs typeface="Kaiti TC" charset="-120"/>
              </a:rPr>
              <a:t>大戰</a:t>
            </a:r>
            <a:r>
              <a:rPr lang="zh-CN" altLang="en-US" b="1" dirty="0">
                <a:latin typeface="Kaiti TC" charset="-120"/>
                <a:ea typeface="Kaiti TC" charset="-120"/>
                <a:cs typeface="Kaiti TC" charset="-120"/>
              </a:rPr>
              <a:t>魔王亞波倫</a:t>
            </a:r>
            <a:endParaRPr lang="en-US" b="1" dirty="0">
              <a:latin typeface="Kaiti TC" charset="-120"/>
              <a:ea typeface="Kaiti TC" charset="-120"/>
              <a:cs typeface="Kaiti TC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911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379" y="304802"/>
            <a:ext cx="5345445" cy="6136765"/>
          </a:xfrm>
        </p:spPr>
      </p:pic>
    </p:spTree>
    <p:extLst>
      <p:ext uri="{BB962C8B-B14F-4D97-AF65-F5344CB8AC3E}">
        <p14:creationId xmlns:p14="http://schemas.microsoft.com/office/powerpoint/2010/main" val="43099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143002"/>
            <a:ext cx="8382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Weibei TC" charset="-120"/>
                <a:ea typeface="Weibei TC" charset="-120"/>
                <a:cs typeface="Weibei TC" charset="-120"/>
              </a:rPr>
              <a:t>下山走進屈辱谷</a:t>
            </a:r>
            <a:r>
              <a:rPr lang="en-US" altLang="zh-TW" sz="3600" b="1" dirty="0">
                <a:latin typeface="Weibei TC" charset="-120"/>
                <a:ea typeface="Weibei TC" charset="-120"/>
                <a:cs typeface="Weibei TC" charset="-120"/>
              </a:rPr>
              <a:t>(</a:t>
            </a:r>
            <a:r>
              <a:rPr lang="en-US" sz="3200" b="1" dirty="0"/>
              <a:t>Valley </a:t>
            </a:r>
            <a:r>
              <a:rPr lang="en-US" sz="3200" b="1" dirty="0"/>
              <a:t>of </a:t>
            </a:r>
            <a:r>
              <a:rPr lang="en-US" sz="3200" b="1" dirty="0"/>
              <a:t>Humiliation</a:t>
            </a:r>
            <a:r>
              <a:rPr lang="en-US" sz="3600" b="1" dirty="0">
                <a:latin typeface="Weibei TC" charset="-120"/>
                <a:ea typeface="Weibei TC" charset="-120"/>
                <a:cs typeface="Weibei TC" charset="-120"/>
              </a:rPr>
              <a:t>)</a:t>
            </a:r>
            <a:endParaRPr lang="en-US" altLang="zh-TW" sz="3600" dirty="0">
              <a:latin typeface="Weibei TC" charset="-120"/>
              <a:ea typeface="Weibei TC" charset="-120"/>
              <a:cs typeface="Weibei TC" charset="-120"/>
            </a:endParaRPr>
          </a:p>
          <a:p>
            <a:endParaRPr lang="en-US" altLang="zh-TW" sz="3200" b="1" dirty="0">
              <a:latin typeface="Weibei TC" charset="-120"/>
              <a:ea typeface="Weibei TC" charset="-120"/>
              <a:cs typeface="Weibei TC" charset="-120"/>
            </a:endParaRPr>
          </a:p>
          <a:p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“上山的旅途充滿艱難，下山的道路也是遍佈危險”</a:t>
            </a:r>
            <a:endParaRPr lang="en-US" altLang="zh-TW" sz="3200" b="1" dirty="0">
              <a:latin typeface="Weibei TC" charset="-120"/>
              <a:ea typeface="Weibei TC" charset="-120"/>
              <a:cs typeface="Weibei TC" charset="-120"/>
            </a:endParaRPr>
          </a:p>
          <a:p>
            <a:endParaRPr lang="en-US" altLang="zh-TW" sz="3200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我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正說我</a:t>
            </a:r>
            <a:r>
              <a:rPr lang="zh-TW" altLang="en-US" sz="3200" b="1" dirty="0">
                <a:solidFill>
                  <a:srgbClr val="FF0000"/>
                </a:solidFill>
                <a:latin typeface="Kaiti TC Black" charset="-120"/>
                <a:ea typeface="Kaiti TC Black" charset="-120"/>
                <a:cs typeface="Kaiti TC Black" charset="-120"/>
              </a:rPr>
              <a:t>失了</a:t>
            </a:r>
            <a:r>
              <a:rPr lang="zh-TW" altLang="en-US" sz="3200" b="1" dirty="0">
                <a:solidFill>
                  <a:srgbClr val="FF0000"/>
                </a:solidFill>
                <a:latin typeface="Kaiti TC Black" charset="-120"/>
                <a:ea typeface="Kaiti TC Black" charset="-120"/>
                <a:cs typeface="Kaiti TC Black" charset="-120"/>
              </a:rPr>
              <a:t>腳</a:t>
            </a:r>
            <a:r>
              <a:rPr lang="en-US" altLang="zh-TW" sz="3200" b="1" dirty="0">
                <a:latin typeface="Kaiti TC Black" charset="-120"/>
                <a:ea typeface="Kaiti TC Black" charset="-120"/>
                <a:cs typeface="Kaiti TC Black" charset="-120"/>
              </a:rPr>
              <a:t>(slip)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、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耶和華阿、那時你的慈愛扶助我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。我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心裡多憂多疑、你安慰我、就使我歡樂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。</a:t>
            </a:r>
            <a:endParaRPr lang="en-US" altLang="zh-TW" sz="3200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pPr algn="r"/>
            <a:r>
              <a:rPr lang="ja-JP" altLang="en-US" sz="2800" dirty="0" smtClean="0">
                <a:latin typeface="Libian TC" charset="-120"/>
                <a:ea typeface="Libian TC" charset="-120"/>
                <a:cs typeface="Libian TC" charset="-120"/>
              </a:rPr>
              <a:t>詩篇</a:t>
            </a:r>
            <a:r>
              <a:rPr lang="zh-TW" altLang="en-US" sz="2800" dirty="0" smtClean="0">
                <a:latin typeface="Libian TC" charset="-120"/>
                <a:ea typeface="Libian TC" charset="-120"/>
                <a:cs typeface="Libian TC" charset="-120"/>
              </a:rPr>
              <a:t> </a:t>
            </a:r>
            <a:r>
              <a:rPr lang="en-US" altLang="ja-JP" sz="2800" dirty="0" smtClean="0">
                <a:latin typeface="Libian TC" charset="-120"/>
                <a:ea typeface="Libian TC" charset="-120"/>
                <a:cs typeface="Libian TC" charset="-120"/>
              </a:rPr>
              <a:t>94</a:t>
            </a:r>
            <a:r>
              <a:rPr lang="zh-TW" altLang="en-US" sz="2800" dirty="0" smtClean="0">
                <a:latin typeface="Libian TC" charset="-120"/>
                <a:ea typeface="Libian TC" charset="-120"/>
                <a:cs typeface="Libian TC" charset="-120"/>
              </a:rPr>
              <a:t>：</a:t>
            </a:r>
            <a:r>
              <a:rPr lang="en-US" altLang="ja-JP" sz="2800" dirty="0" smtClean="0">
                <a:latin typeface="Libian TC" charset="-120"/>
                <a:ea typeface="Libian TC" charset="-120"/>
                <a:cs typeface="Libian TC" charset="-120"/>
              </a:rPr>
              <a:t>18~19</a:t>
            </a:r>
            <a:endParaRPr lang="en-US" altLang="zh-TW" sz="2800" dirty="0">
              <a:latin typeface="Libian TC" charset="-120"/>
              <a:ea typeface="Libian TC" charset="-120"/>
              <a:cs typeface="Libian TC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96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95402"/>
            <a:ext cx="8382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Weibei TC" charset="-120"/>
                <a:ea typeface="Weibei TC" charset="-120"/>
                <a:cs typeface="Weibei TC" charset="-120"/>
              </a:rPr>
              <a:t>下山走進屈辱谷</a:t>
            </a:r>
            <a:r>
              <a:rPr lang="en-US" altLang="zh-TW" sz="3600" b="1" dirty="0">
                <a:latin typeface="Weibei TC" charset="-120"/>
                <a:ea typeface="Weibei TC" charset="-120"/>
                <a:cs typeface="Weibei TC" charset="-120"/>
              </a:rPr>
              <a:t>(</a:t>
            </a:r>
            <a:r>
              <a:rPr lang="en-US" sz="3200" b="1" dirty="0"/>
              <a:t>Valley </a:t>
            </a:r>
            <a:r>
              <a:rPr lang="en-US" sz="3200" b="1" dirty="0"/>
              <a:t>of </a:t>
            </a:r>
            <a:r>
              <a:rPr lang="en-US" sz="3200" b="1" dirty="0"/>
              <a:t>Humiliation</a:t>
            </a:r>
            <a:r>
              <a:rPr lang="en-US" sz="3600" b="1" dirty="0">
                <a:latin typeface="Weibei TC" charset="-120"/>
                <a:ea typeface="Weibei TC" charset="-120"/>
                <a:cs typeface="Weibei TC" charset="-120"/>
              </a:rPr>
              <a:t>)</a:t>
            </a:r>
            <a:endParaRPr lang="en-US" altLang="zh-TW" sz="3600" dirty="0">
              <a:latin typeface="Weibei TC" charset="-120"/>
              <a:ea typeface="Weibei TC" charset="-120"/>
              <a:cs typeface="Weibei TC" charset="-120"/>
            </a:endParaRPr>
          </a:p>
          <a:p>
            <a:endParaRPr lang="en-US" altLang="zh-TW" sz="3200" b="1" dirty="0">
              <a:latin typeface="Weibei TC" charset="-120"/>
              <a:ea typeface="Weibei TC" charset="-120"/>
              <a:cs typeface="Weibei TC" charset="-120"/>
            </a:endParaRPr>
          </a:p>
          <a:p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但在基督裡有充足的恩典和供應</a:t>
            </a:r>
            <a:endParaRPr lang="en-US" altLang="zh-TW" sz="3200" b="1" dirty="0">
              <a:latin typeface="Weibei TC" charset="-120"/>
              <a:ea typeface="Weibei TC" charset="-120"/>
              <a:cs typeface="Weibei TC" charset="-120"/>
            </a:endParaRPr>
          </a:p>
          <a:p>
            <a:endParaRPr lang="en-US" altLang="zh-TW" sz="3200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大衛剛過山頂、見米非波設的僕人洗巴拉著備好了的兩匹驢、驢上馱著二百麵餅、一百葡萄餅、一百個夏天的果餅、一皮袋酒來、迎接他。</a:t>
            </a:r>
            <a:endParaRPr lang="en-US" altLang="zh-TW" sz="3200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pPr algn="r"/>
            <a:r>
              <a:rPr lang="zh-TW" altLang="en-US" sz="2800" dirty="0">
                <a:latin typeface="Libian TC" charset="-120"/>
                <a:ea typeface="Libian TC" charset="-120"/>
                <a:cs typeface="Libian TC" charset="-120"/>
              </a:rPr>
              <a:t>撒母耳</a:t>
            </a:r>
            <a:r>
              <a:rPr lang="zh-TW" altLang="en-US" sz="2800" dirty="0" smtClean="0">
                <a:latin typeface="Libian TC" charset="-120"/>
                <a:ea typeface="Libian TC" charset="-120"/>
                <a:cs typeface="Libian TC" charset="-120"/>
              </a:rPr>
              <a:t>記下 </a:t>
            </a:r>
            <a:r>
              <a:rPr lang="en-US" altLang="zh-TW" sz="2800" dirty="0" smtClean="0">
                <a:latin typeface="Libian TC" charset="-120"/>
                <a:ea typeface="Libian TC" charset="-120"/>
                <a:cs typeface="Libian TC" charset="-120"/>
              </a:rPr>
              <a:t>16</a:t>
            </a:r>
            <a:r>
              <a:rPr lang="zh-TW" altLang="en-US" sz="2800" dirty="0" smtClean="0">
                <a:latin typeface="Libian TC" charset="-120"/>
                <a:ea typeface="Libian TC" charset="-120"/>
                <a:cs typeface="Libian TC" charset="-120"/>
              </a:rPr>
              <a:t>：</a:t>
            </a:r>
            <a:r>
              <a:rPr lang="en-US" altLang="ja-JP" sz="2800" dirty="0" smtClean="0">
                <a:latin typeface="Libian TC" charset="-120"/>
                <a:ea typeface="Libian TC" charset="-120"/>
                <a:cs typeface="Libian TC" charset="-120"/>
              </a:rPr>
              <a:t>1</a:t>
            </a:r>
            <a:endParaRPr lang="en-US" altLang="zh-TW" sz="2800" dirty="0">
              <a:latin typeface="Libian TC" charset="-120"/>
              <a:ea typeface="Libian TC" charset="-120"/>
              <a:cs typeface="Libian TC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41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04802"/>
            <a:ext cx="4203684" cy="6136765"/>
          </a:xfrm>
        </p:spPr>
      </p:pic>
    </p:spTree>
    <p:extLst>
      <p:ext uri="{BB962C8B-B14F-4D97-AF65-F5344CB8AC3E}">
        <p14:creationId xmlns:p14="http://schemas.microsoft.com/office/powerpoint/2010/main" val="206297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1534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Weibei TC" charset="-120"/>
                <a:ea typeface="Weibei TC" charset="-120"/>
                <a:cs typeface="Weibei TC" charset="-120"/>
              </a:rPr>
              <a:t>遇上惡魔亞玻倫</a:t>
            </a:r>
            <a:r>
              <a:rPr lang="en-US" altLang="zh-TW" sz="3600" b="1" dirty="0">
                <a:latin typeface="Weibei TC" charset="-120"/>
                <a:ea typeface="Weibei TC" charset="-120"/>
                <a:cs typeface="Weibei TC" charset="-120"/>
              </a:rPr>
              <a:t>(</a:t>
            </a:r>
            <a:r>
              <a:rPr lang="en-US" sz="3600" b="1" dirty="0"/>
              <a:t>Apollyon</a:t>
            </a:r>
            <a:r>
              <a:rPr lang="en-US" sz="3600" b="1" dirty="0">
                <a:latin typeface="Weibei TC" charset="-120"/>
                <a:ea typeface="Weibei TC" charset="-120"/>
                <a:cs typeface="Weibei TC" charset="-120"/>
              </a:rPr>
              <a:t>)</a:t>
            </a:r>
            <a:endParaRPr lang="en-US" altLang="zh-TW" sz="3600" dirty="0">
              <a:latin typeface="Weibei TC" charset="-120"/>
              <a:ea typeface="Weibei TC" charset="-120"/>
              <a:cs typeface="Weibei TC" charset="-120"/>
            </a:endParaRPr>
          </a:p>
          <a:p>
            <a:endParaRPr lang="en-US" altLang="zh-TW" sz="3200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有無底坑的使者作他們的王．按著希伯來話、名叫亞巴頓、希利尼話、名叫</a:t>
            </a:r>
            <a:r>
              <a:rPr lang="zh-TW" altLang="en-US" sz="3200" b="1" dirty="0">
                <a:solidFill>
                  <a:srgbClr val="FF0000"/>
                </a:solidFill>
                <a:latin typeface="Kaiti TC Black" charset="-120"/>
                <a:ea typeface="Kaiti TC Black" charset="-120"/>
                <a:cs typeface="Kaiti TC Black" charset="-120"/>
              </a:rPr>
              <a:t>亞玻倫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。</a:t>
            </a:r>
            <a:endParaRPr lang="en-US" altLang="zh-TW" sz="3200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pPr algn="r"/>
            <a:r>
              <a:rPr lang="zh-TW" altLang="en-US" sz="2800" dirty="0">
                <a:latin typeface="Libian TC" charset="-120"/>
                <a:ea typeface="Libian TC" charset="-120"/>
                <a:cs typeface="Libian TC" charset="-120"/>
              </a:rPr>
              <a:t>啟示錄 </a:t>
            </a:r>
            <a:r>
              <a:rPr lang="en-US" altLang="zh-TW" sz="2800" dirty="0">
                <a:latin typeface="Libian TC" charset="-120"/>
                <a:ea typeface="Libian TC" charset="-120"/>
                <a:cs typeface="Libian TC" charset="-120"/>
              </a:rPr>
              <a:t>9</a:t>
            </a:r>
            <a:r>
              <a:rPr lang="zh-TW" altLang="en-US" sz="2800" dirty="0">
                <a:latin typeface="Libian TC" charset="-120"/>
                <a:ea typeface="Libian TC" charset="-120"/>
                <a:cs typeface="Libian TC" charset="-120"/>
              </a:rPr>
              <a:t>：</a:t>
            </a:r>
            <a:r>
              <a:rPr lang="en-US" altLang="zh-TW" sz="2800" dirty="0">
                <a:latin typeface="Libian TC" charset="-120"/>
                <a:ea typeface="Libian TC" charset="-120"/>
                <a:cs typeface="Libian TC" charset="-120"/>
              </a:rPr>
              <a:t>11</a:t>
            </a:r>
          </a:p>
          <a:p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大龍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就是那古蛇、名叫魔鬼、又叫撒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但</a:t>
            </a:r>
            <a:endParaRPr lang="en-US" altLang="zh-TW" sz="3200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pPr algn="r"/>
            <a:r>
              <a:rPr lang="zh-TW" altLang="en-US" sz="2800" dirty="0">
                <a:latin typeface="Libian TC" charset="-120"/>
                <a:ea typeface="Libian TC" charset="-120"/>
                <a:cs typeface="Libian TC" charset="-120"/>
              </a:rPr>
              <a:t>啟示錄 </a:t>
            </a:r>
            <a:r>
              <a:rPr lang="en-US" altLang="zh-TW" sz="2800" dirty="0">
                <a:latin typeface="Libian TC" charset="-120"/>
                <a:ea typeface="Libian TC" charset="-120"/>
                <a:cs typeface="Libian TC" charset="-120"/>
              </a:rPr>
              <a:t>12</a:t>
            </a:r>
            <a:r>
              <a:rPr lang="zh-TW" altLang="en-US" sz="2800" dirty="0">
                <a:latin typeface="Libian TC" charset="-120"/>
                <a:ea typeface="Libian TC" charset="-120"/>
                <a:cs typeface="Libian TC" charset="-120"/>
              </a:rPr>
              <a:t>：</a:t>
            </a:r>
            <a:r>
              <a:rPr lang="en-US" altLang="zh-TW" sz="2800" dirty="0">
                <a:latin typeface="Libian TC" charset="-120"/>
                <a:ea typeface="Libian TC" charset="-120"/>
                <a:cs typeface="Libian TC" charset="-120"/>
              </a:rPr>
              <a:t>9</a:t>
            </a:r>
          </a:p>
          <a:p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我所看見的獸、形狀像豹、腳像熊的腳、口像獅子的口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．</a:t>
            </a:r>
            <a:endParaRPr lang="en-US" altLang="zh-TW" sz="3200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pPr algn="r"/>
            <a:r>
              <a:rPr lang="zh-TW" altLang="en-US" sz="2800" dirty="0">
                <a:solidFill>
                  <a:prstClr val="white"/>
                </a:solidFill>
                <a:latin typeface="Libian TC" charset="-120"/>
                <a:ea typeface="Libian TC" charset="-120"/>
                <a:cs typeface="Libian TC" charset="-120"/>
              </a:rPr>
              <a:t>啟示錄 </a:t>
            </a:r>
            <a:r>
              <a:rPr lang="en-US" altLang="zh-TW" sz="2800" dirty="0">
                <a:solidFill>
                  <a:prstClr val="white"/>
                </a:solidFill>
                <a:latin typeface="Libian TC" charset="-120"/>
                <a:ea typeface="Libian TC" charset="-120"/>
                <a:cs typeface="Libian TC" charset="-120"/>
              </a:rPr>
              <a:t>13</a:t>
            </a:r>
            <a:r>
              <a:rPr lang="zh-TW" altLang="en-US" sz="2800" dirty="0">
                <a:solidFill>
                  <a:prstClr val="white"/>
                </a:solidFill>
                <a:latin typeface="Libian TC" charset="-120"/>
                <a:ea typeface="Libian TC" charset="-120"/>
                <a:cs typeface="Libian TC" charset="-120"/>
              </a:rPr>
              <a:t>：</a:t>
            </a:r>
            <a:r>
              <a:rPr lang="en-US" altLang="zh-TW" sz="2800" dirty="0">
                <a:solidFill>
                  <a:prstClr val="white"/>
                </a:solidFill>
                <a:latin typeface="Libian TC" charset="-120"/>
                <a:ea typeface="Libian TC" charset="-120"/>
                <a:cs typeface="Libian TC" charset="-120"/>
              </a:rPr>
              <a:t>2</a:t>
            </a:r>
          </a:p>
          <a:p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他以堅固的鱗甲為可誇、⋯⋯從他鼻孔冒出煙來、 ⋯⋯ 有火焰從他口中發出。</a:t>
            </a:r>
            <a:endParaRPr lang="en-US" altLang="zh-TW" sz="3200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pPr algn="r"/>
            <a:r>
              <a:rPr lang="ja-JP" altLang="en-US" sz="2800" dirty="0">
                <a:latin typeface="Libian TC" charset="-120"/>
                <a:ea typeface="Libian TC" charset="-120"/>
                <a:cs typeface="Libian TC" charset="-120"/>
              </a:rPr>
              <a:t>約伯記 </a:t>
            </a:r>
            <a:r>
              <a:rPr lang="en-US" altLang="ja-JP" sz="2800" dirty="0">
                <a:latin typeface="Libian TC" charset="-120"/>
                <a:ea typeface="Libian TC" charset="-120"/>
                <a:cs typeface="Libian TC" charset="-120"/>
              </a:rPr>
              <a:t>41</a:t>
            </a:r>
            <a:endParaRPr lang="en-US" altLang="ja-JP" sz="2800" dirty="0">
              <a:latin typeface="Libian TC" charset="-120"/>
              <a:ea typeface="Libian TC" charset="-120"/>
              <a:cs typeface="Libian TC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996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90602"/>
            <a:ext cx="82296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Weibei TC" charset="-120"/>
                <a:ea typeface="Weibei TC" charset="-120"/>
                <a:cs typeface="Weibei TC" charset="-120"/>
              </a:rPr>
              <a:t>撒旦的計謀</a:t>
            </a:r>
            <a:endParaRPr lang="en-US" altLang="zh-TW" sz="3600" dirty="0">
              <a:latin typeface="Weibei TC" charset="-120"/>
              <a:ea typeface="Weibei TC" charset="-120"/>
              <a:cs typeface="Weibei TC" charset="-120"/>
            </a:endParaRPr>
          </a:p>
          <a:p>
            <a:endParaRPr lang="en-US" altLang="zh-TW" sz="3200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世界的</a:t>
            </a:r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引誘</a:t>
            </a:r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：</a:t>
            </a:r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“凡是我的國度能夠提供的，我都會給你”</a:t>
            </a:r>
            <a:endParaRPr lang="en-US" altLang="zh-TW" sz="3200" b="1" dirty="0">
              <a:latin typeface="Weibei TC" charset="-120"/>
              <a:ea typeface="Weibei TC" charset="-120"/>
              <a:cs typeface="Weibei TC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他人</a:t>
            </a:r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的失敗：“那些已經為他當差的僕人，過不久就擺脫</a:t>
            </a:r>
            <a:r>
              <a:rPr lang="en-US" altLang="zh-TW" sz="3200" b="1" dirty="0">
                <a:latin typeface="Weibei TC" charset="-120"/>
                <a:ea typeface="Weibei TC" charset="-120"/>
                <a:cs typeface="Weibei TC" charset="-120"/>
              </a:rPr>
              <a:t>(slip)</a:t>
            </a:r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了他”</a:t>
            </a:r>
            <a:endParaRPr lang="en-US" altLang="zh-TW" sz="3200" b="1" dirty="0">
              <a:latin typeface="Weibei TC" charset="-120"/>
              <a:ea typeface="Weibei TC" charset="-120"/>
              <a:cs typeface="Weibei TC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敵人的威脅：“他的僕人們大都沒有好下場”</a:t>
            </a:r>
            <a:endParaRPr lang="en-US" altLang="zh-TW" sz="3200" b="1" dirty="0">
              <a:latin typeface="Weibei TC" charset="-120"/>
              <a:ea typeface="Weibei TC" charset="-120"/>
              <a:cs typeface="Weibei TC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個人的</a:t>
            </a:r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軟弱</a:t>
            </a:r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：“你已經對他不忠了”</a:t>
            </a:r>
            <a:endParaRPr lang="en-US" altLang="zh-TW" sz="3200" b="1" dirty="0">
              <a:latin typeface="Weibei TC" charset="-120"/>
              <a:ea typeface="Weibei TC" charset="-120"/>
              <a:cs typeface="Weibei TC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動機的質疑：“你圖慕虛榮”</a:t>
            </a:r>
            <a:endParaRPr lang="en-US" altLang="ja-JP" sz="3200" b="1" dirty="0">
              <a:latin typeface="Weibei TC" charset="-120"/>
              <a:ea typeface="Weibei TC" charset="-120"/>
              <a:cs typeface="Weibei TC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047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133602" y="4953000"/>
            <a:ext cx="1382233" cy="6096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43000" y="1600200"/>
            <a:ext cx="1295400" cy="381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90600" y="5562600"/>
            <a:ext cx="1981200" cy="381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81200" y="4648200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81200" y="3505202"/>
            <a:ext cx="1066800" cy="6751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24050" y="2955851"/>
            <a:ext cx="11811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524000" y="6324600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90602"/>
            <a:ext cx="82296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Weibei TC" charset="-120"/>
                <a:ea typeface="Weibei TC" charset="-120"/>
                <a:cs typeface="Weibei TC" charset="-120"/>
              </a:rPr>
              <a:t>基督徒的對策</a:t>
            </a:r>
            <a:endParaRPr lang="en-US" altLang="zh-TW" sz="3600" dirty="0">
              <a:latin typeface="Weibei TC" charset="-120"/>
              <a:ea typeface="Weibei TC" charset="-120"/>
              <a:cs typeface="Weibei TC" charset="-120"/>
            </a:endParaRPr>
          </a:p>
          <a:p>
            <a:endParaRPr lang="en-US" altLang="zh-TW" sz="3200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站穩根基：“只有勇敢迎敵”</a:t>
            </a:r>
            <a:endParaRPr lang="en-US" altLang="zh-TW" sz="3200" b="1" dirty="0">
              <a:latin typeface="Weibei TC" charset="-120"/>
              <a:ea typeface="Weibei TC" charset="-120"/>
              <a:cs typeface="Weibei TC" charset="-120"/>
            </a:endParaRPr>
          </a:p>
          <a:p>
            <a:pPr lvl="1"/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務要謹守、儆醒．因為你們的仇敵魔鬼、如同吼叫的獅子、遍地游行、尋找可吞喫的人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．你們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要用堅固的信心</a:t>
            </a:r>
            <a:r>
              <a:rPr lang="zh-TW" altLang="en-US" sz="3200" b="1" dirty="0">
                <a:solidFill>
                  <a:srgbClr val="FF0000"/>
                </a:solidFill>
                <a:latin typeface="Kaiti TC Black" charset="-120"/>
                <a:ea typeface="Kaiti TC Black" charset="-120"/>
                <a:cs typeface="Kaiti TC Black" charset="-120"/>
              </a:rPr>
              <a:t>抵擋他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、因為知道你們在世上的眾弟兄、也是經歷這樣的苦難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。</a:t>
            </a:r>
            <a:endParaRPr lang="en-US" altLang="zh-TW" sz="3200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pPr lvl="1" algn="r"/>
            <a:r>
              <a:rPr lang="ja-JP" altLang="en-US" sz="2800" dirty="0">
                <a:latin typeface="Libian TC" charset="-120"/>
                <a:ea typeface="Libian TC" charset="-120"/>
                <a:cs typeface="Libian TC" charset="-120"/>
              </a:rPr>
              <a:t>彼得前</a:t>
            </a:r>
            <a:r>
              <a:rPr lang="ja-JP" altLang="en-US" sz="2800" dirty="0">
                <a:latin typeface="Libian TC" charset="-120"/>
                <a:ea typeface="Libian TC" charset="-120"/>
                <a:cs typeface="Libian TC" charset="-120"/>
              </a:rPr>
              <a:t>書</a:t>
            </a:r>
            <a:r>
              <a:rPr lang="zh-TW" altLang="en-US" sz="2800" dirty="0">
                <a:latin typeface="Libian TC" charset="-120"/>
                <a:ea typeface="Libian TC" charset="-120"/>
                <a:cs typeface="Libian TC" charset="-120"/>
              </a:rPr>
              <a:t> </a:t>
            </a:r>
            <a:r>
              <a:rPr lang="en-US" altLang="zh-TW" sz="2800" dirty="0">
                <a:latin typeface="Libian TC" charset="-120"/>
                <a:ea typeface="Libian TC" charset="-120"/>
                <a:cs typeface="Libian TC" charset="-120"/>
              </a:rPr>
              <a:t>5</a:t>
            </a:r>
            <a:r>
              <a:rPr lang="zh-TW" altLang="en-US" sz="2800" dirty="0">
                <a:latin typeface="Libian TC" charset="-120"/>
                <a:ea typeface="Libian TC" charset="-120"/>
                <a:cs typeface="Libian TC" charset="-120"/>
              </a:rPr>
              <a:t>：</a:t>
            </a:r>
            <a:r>
              <a:rPr lang="en-US" altLang="zh-TW" sz="2800" dirty="0">
                <a:latin typeface="Libian TC" charset="-120"/>
                <a:ea typeface="Libian TC" charset="-120"/>
                <a:cs typeface="Libian TC" charset="-120"/>
              </a:rPr>
              <a:t>8</a:t>
            </a:r>
            <a:r>
              <a:rPr lang="zh-TW" altLang="en-US" sz="2800" dirty="0">
                <a:latin typeface="Libian TC" charset="-120"/>
                <a:ea typeface="Libian TC" charset="-120"/>
                <a:cs typeface="Libian TC" charset="-120"/>
              </a:rPr>
              <a:t>～</a:t>
            </a:r>
            <a:r>
              <a:rPr lang="en-US" altLang="zh-TW" sz="2800" dirty="0">
                <a:latin typeface="Libian TC" charset="-120"/>
                <a:ea typeface="Libian TC" charset="-120"/>
                <a:cs typeface="Libian TC" charset="-120"/>
              </a:rPr>
              <a:t>9</a:t>
            </a:r>
            <a:endParaRPr lang="en-US" altLang="ja-JP" sz="2800" dirty="0">
              <a:latin typeface="Libian TC" charset="-120"/>
              <a:ea typeface="Libian TC" charset="-120"/>
              <a:cs typeface="Libian TC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812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Kaiti TC" charset="-120"/>
                <a:ea typeface="Kaiti TC" charset="-120"/>
                <a:cs typeface="Kaiti TC" charset="-120"/>
              </a:rPr>
              <a:t>6 </a:t>
            </a:r>
            <a:r>
              <a:rPr lang="zh-CN" altLang="en-US" b="1" dirty="0" smtClean="0">
                <a:latin typeface="Kaiti TC" charset="-120"/>
                <a:ea typeface="Kaiti TC" charset="-120"/>
                <a:cs typeface="Kaiti TC" charset="-120"/>
              </a:rPr>
              <a:t>富麗</a:t>
            </a:r>
            <a:r>
              <a:rPr lang="zh-CN" altLang="en-US" b="1" dirty="0">
                <a:latin typeface="Kaiti TC" charset="-120"/>
                <a:ea typeface="Kaiti TC" charset="-120"/>
                <a:cs typeface="Kaiti TC" charset="-120"/>
              </a:rPr>
              <a:t>宮養精蓄銳</a:t>
            </a:r>
            <a:endParaRPr lang="en-US" b="1" dirty="0">
              <a:latin typeface="Kaiti TC" charset="-120"/>
              <a:ea typeface="Kaiti TC" charset="-120"/>
              <a:cs typeface="Kaiti TC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2"/>
            <a:ext cx="82296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Weibei TC" charset="-120"/>
                <a:ea typeface="Weibei TC" charset="-120"/>
                <a:cs typeface="Weibei TC" charset="-120"/>
              </a:rPr>
              <a:t>基督徒的對策</a:t>
            </a:r>
            <a:endParaRPr lang="en-US" altLang="zh-TW" sz="3600" dirty="0">
              <a:latin typeface="Weibei TC" charset="-120"/>
              <a:ea typeface="Weibei TC" charset="-120"/>
              <a:cs typeface="Weibei TC" charset="-120"/>
            </a:endParaRPr>
          </a:p>
          <a:p>
            <a:endParaRPr lang="en-US" altLang="zh-TW" sz="3200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定睛在主</a:t>
            </a:r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：“</a:t>
            </a:r>
            <a:r>
              <a:rPr lang="zh-TW" altLang="en-US" sz="3200" b="1" dirty="0">
                <a:solidFill>
                  <a:srgbClr val="FFC000"/>
                </a:solidFill>
                <a:latin typeface="Weibei TC" charset="-120"/>
                <a:ea typeface="Weibei TC" charset="-120"/>
                <a:cs typeface="Weibei TC" charset="-120"/>
              </a:rPr>
              <a:t>我已經獻身給那萬王之王</a:t>
            </a:r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”，“</a:t>
            </a:r>
            <a:r>
              <a:rPr lang="zh-TW" altLang="en-US" sz="3200" b="1" dirty="0">
                <a:solidFill>
                  <a:srgbClr val="FFC000"/>
                </a:solidFill>
                <a:latin typeface="Weibei TC" charset="-120"/>
                <a:ea typeface="Weibei TC" charset="-120"/>
                <a:cs typeface="Weibei TC" charset="-120"/>
              </a:rPr>
              <a:t>我的心已經皈依了</a:t>
            </a:r>
            <a:r>
              <a:rPr lang="zh-TW" altLang="en-US" sz="3200" b="1" dirty="0">
                <a:solidFill>
                  <a:srgbClr val="FFC000"/>
                </a:solidFill>
                <a:latin typeface="Weibei TC" charset="-120"/>
                <a:ea typeface="Weibei TC" charset="-120"/>
                <a:cs typeface="Weibei TC" charset="-120"/>
              </a:rPr>
              <a:t>他</a:t>
            </a:r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”，“</a:t>
            </a:r>
            <a:r>
              <a:rPr lang="zh-TW" altLang="en-US" sz="3200" b="1" dirty="0">
                <a:solidFill>
                  <a:srgbClr val="FFC000"/>
                </a:solidFill>
                <a:latin typeface="Weibei TC" charset="-120"/>
                <a:ea typeface="Weibei TC" charset="-120"/>
                <a:cs typeface="Weibei TC" charset="-120"/>
              </a:rPr>
              <a:t>我</a:t>
            </a:r>
            <a:r>
              <a:rPr lang="zh-TW" altLang="en-US" sz="3200" b="1" dirty="0">
                <a:solidFill>
                  <a:srgbClr val="FFC000"/>
                </a:solidFill>
                <a:latin typeface="Weibei TC" charset="-120"/>
                <a:ea typeface="Weibei TC" charset="-120"/>
                <a:cs typeface="Weibei TC" charset="-120"/>
              </a:rPr>
              <a:t>就站在我的君王那麾旗</a:t>
            </a:r>
            <a:r>
              <a:rPr lang="zh-TW" altLang="en-US" sz="3200" b="1" dirty="0">
                <a:solidFill>
                  <a:srgbClr val="FFC000"/>
                </a:solidFill>
                <a:latin typeface="Weibei TC" charset="-120"/>
                <a:ea typeface="Weibei TC" charset="-120"/>
                <a:cs typeface="Weibei TC" charset="-120"/>
              </a:rPr>
              <a:t>之下</a:t>
            </a:r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”，“</a:t>
            </a:r>
            <a:r>
              <a:rPr lang="zh-TW" altLang="en-US" sz="3200" b="1" dirty="0">
                <a:solidFill>
                  <a:srgbClr val="FFC000"/>
                </a:solidFill>
                <a:latin typeface="Weibei TC" charset="-120"/>
                <a:ea typeface="Weibei TC" charset="-120"/>
                <a:cs typeface="Weibei TC" charset="-120"/>
              </a:rPr>
              <a:t>我</a:t>
            </a:r>
            <a:r>
              <a:rPr lang="zh-TW" altLang="en-US" sz="3200" b="1" dirty="0">
                <a:solidFill>
                  <a:srgbClr val="FFC000"/>
                </a:solidFill>
                <a:latin typeface="Weibei TC" charset="-120"/>
                <a:ea typeface="Weibei TC" charset="-120"/>
                <a:cs typeface="Weibei TC" charset="-120"/>
              </a:rPr>
              <a:t>喜歡為他</a:t>
            </a:r>
            <a:r>
              <a:rPr lang="zh-TW" altLang="en-US" sz="3200" b="1" dirty="0">
                <a:solidFill>
                  <a:srgbClr val="FFC000"/>
                </a:solidFill>
                <a:latin typeface="Weibei TC" charset="-120"/>
                <a:ea typeface="Weibei TC" charset="-120"/>
                <a:cs typeface="Weibei TC" charset="-120"/>
              </a:rPr>
              <a:t>服務</a:t>
            </a:r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”</a:t>
            </a:r>
            <a:endParaRPr lang="en-US" altLang="zh-TW" sz="2800" b="1" dirty="0">
              <a:latin typeface="Libian TC" charset="-120"/>
              <a:ea typeface="Libian TC" charset="-120"/>
              <a:cs typeface="Libian TC" charset="-120"/>
            </a:endParaRPr>
          </a:p>
          <a:p>
            <a:pPr lvl="1"/>
            <a:endParaRPr lang="en-US" altLang="zh-TW" sz="3200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pPr lvl="1"/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因為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我曾定了主意、在你們中間不知道別的、只知道耶穌基督、並他釘十字架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。</a:t>
            </a:r>
            <a:endParaRPr lang="en-US" altLang="zh-TW" sz="3200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pPr lvl="1" algn="r"/>
            <a:r>
              <a:rPr lang="zh-TW" altLang="en-US" sz="2800" dirty="0">
                <a:latin typeface="Libian TC" charset="-120"/>
                <a:ea typeface="Libian TC" charset="-120"/>
                <a:cs typeface="Libian TC" charset="-120"/>
              </a:rPr>
              <a:t>哥林多前書 </a:t>
            </a:r>
            <a:r>
              <a:rPr lang="en-US" altLang="zh-TW" sz="2800" dirty="0">
                <a:latin typeface="Libian TC" charset="-120"/>
                <a:ea typeface="Libian TC" charset="-120"/>
                <a:cs typeface="Libian TC" charset="-120"/>
              </a:rPr>
              <a:t>2</a:t>
            </a:r>
            <a:r>
              <a:rPr lang="zh-TW" altLang="en-US" sz="2800" dirty="0">
                <a:latin typeface="Libian TC" charset="-120"/>
                <a:ea typeface="Libian TC" charset="-120"/>
                <a:cs typeface="Libian TC" charset="-120"/>
              </a:rPr>
              <a:t>：</a:t>
            </a:r>
            <a:r>
              <a:rPr lang="en-US" altLang="zh-TW" sz="2800" dirty="0">
                <a:latin typeface="Libian TC" charset="-120"/>
                <a:ea typeface="Libian TC" charset="-120"/>
                <a:cs typeface="Libian TC" charset="-120"/>
              </a:rPr>
              <a:t>2</a:t>
            </a:r>
          </a:p>
          <a:p>
            <a:pPr lvl="1"/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但知識是叫人自高自大、惟有愛心能造就人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。若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有人以為自己知道甚麼、按他所當知道的、他仍是不知道．</a:t>
            </a:r>
            <a:endParaRPr lang="en-US" altLang="zh-TW" sz="3200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pPr lvl="1" algn="r"/>
            <a:r>
              <a:rPr lang="zh-TW" altLang="en-US" sz="2800" dirty="0">
                <a:latin typeface="Libian TC" charset="-120"/>
                <a:ea typeface="Libian TC" charset="-120"/>
                <a:cs typeface="Libian TC" charset="-120"/>
              </a:rPr>
              <a:t>哥林多前書 </a:t>
            </a:r>
            <a:r>
              <a:rPr lang="en-US" altLang="zh-TW" sz="2800" dirty="0">
                <a:latin typeface="Libian TC" charset="-120"/>
                <a:ea typeface="Libian TC" charset="-120"/>
                <a:cs typeface="Libian TC" charset="-120"/>
              </a:rPr>
              <a:t>8</a:t>
            </a:r>
            <a:r>
              <a:rPr lang="zh-TW" altLang="en-US" sz="2800" dirty="0">
                <a:latin typeface="Libian TC" charset="-120"/>
                <a:ea typeface="Libian TC" charset="-120"/>
                <a:cs typeface="Libian TC" charset="-120"/>
              </a:rPr>
              <a:t>：</a:t>
            </a:r>
            <a:r>
              <a:rPr lang="en-US" altLang="zh-TW" sz="2800" dirty="0">
                <a:latin typeface="Libian TC" charset="-120"/>
                <a:ea typeface="Libian TC" charset="-120"/>
                <a:cs typeface="Libian TC" charset="-120"/>
              </a:rPr>
              <a:t>1</a:t>
            </a:r>
            <a:r>
              <a:rPr lang="zh-TW" altLang="en-US" sz="2800" dirty="0">
                <a:latin typeface="Libian TC" charset="-120"/>
                <a:ea typeface="Libian TC" charset="-120"/>
                <a:cs typeface="Libian TC" charset="-120"/>
              </a:rPr>
              <a:t>～</a:t>
            </a:r>
            <a:r>
              <a:rPr lang="en-US" altLang="zh-TW" sz="2800" dirty="0">
                <a:latin typeface="Libian TC" charset="-120"/>
                <a:ea typeface="Libian TC" charset="-120"/>
                <a:cs typeface="Libian TC" charset="-120"/>
              </a:rPr>
              <a:t>2</a:t>
            </a:r>
            <a:endParaRPr lang="en-US" altLang="ja-JP" sz="2800" dirty="0">
              <a:latin typeface="Libian TC" charset="-120"/>
              <a:ea typeface="Libian TC" charset="-120"/>
              <a:cs typeface="Libian TC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005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71600"/>
            <a:ext cx="8229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Weibei TC" charset="-120"/>
                <a:ea typeface="Weibei TC" charset="-120"/>
                <a:cs typeface="Weibei TC" charset="-120"/>
              </a:rPr>
              <a:t>基督徒的對策</a:t>
            </a:r>
            <a:endParaRPr lang="en-US" altLang="zh-TW" sz="3600" dirty="0">
              <a:latin typeface="Weibei TC" charset="-120"/>
              <a:ea typeface="Weibei TC" charset="-120"/>
              <a:cs typeface="Weibei TC" charset="-120"/>
            </a:endParaRPr>
          </a:p>
          <a:p>
            <a:endParaRPr lang="en-US" altLang="zh-TW" sz="3200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認罪悔改：“</a:t>
            </a:r>
            <a:r>
              <a:rPr lang="zh-TW" altLang="en-US" sz="3200" b="1" dirty="0">
                <a:solidFill>
                  <a:srgbClr val="FFC000"/>
                </a:solidFill>
                <a:latin typeface="Weibei TC" charset="-120"/>
                <a:ea typeface="Weibei TC" charset="-120"/>
                <a:cs typeface="Weibei TC" charset="-120"/>
              </a:rPr>
              <a:t>你說的不錯</a:t>
            </a:r>
            <a:r>
              <a:rPr lang="zh-TW" altLang="en-US" sz="3200" b="1" dirty="0">
                <a:solidFill>
                  <a:srgbClr val="FFC000"/>
                </a:solidFill>
                <a:latin typeface="Weibei TC" charset="-120"/>
                <a:ea typeface="Weibei TC" charset="-120"/>
                <a:cs typeface="Weibei TC" charset="-120"/>
              </a:rPr>
              <a:t>，你還忽略</a:t>
            </a:r>
            <a:r>
              <a:rPr lang="zh-TW" altLang="en-US" sz="3200" b="1" dirty="0">
                <a:solidFill>
                  <a:srgbClr val="FFC000"/>
                </a:solidFill>
                <a:latin typeface="Weibei TC" charset="-120"/>
                <a:ea typeface="Weibei TC" charset="-120"/>
                <a:cs typeface="Weibei TC" charset="-120"/>
              </a:rPr>
              <a:t>了更多的事情；而我所服侍和所榮耀的君王以慈悲為懷，他會饒恕我的</a:t>
            </a:r>
            <a:r>
              <a:rPr lang="zh-TW" altLang="en-US" sz="3200" b="1" dirty="0">
                <a:solidFill>
                  <a:srgbClr val="FFC000"/>
                </a:solidFill>
                <a:latin typeface="Weibei TC" charset="-120"/>
                <a:ea typeface="Weibei TC" charset="-120"/>
                <a:cs typeface="Weibei TC" charset="-120"/>
              </a:rPr>
              <a:t>過錯，⋯⋯我</a:t>
            </a:r>
            <a:r>
              <a:rPr lang="zh-TW" altLang="en-US" sz="3200" b="1" dirty="0">
                <a:solidFill>
                  <a:srgbClr val="FFC000"/>
                </a:solidFill>
                <a:latin typeface="Weibei TC" charset="-120"/>
                <a:ea typeface="Weibei TC" charset="-120"/>
                <a:cs typeface="Weibei TC" charset="-120"/>
              </a:rPr>
              <a:t>也為此深感後悔，可喜的是我已經得到主的赦免。</a:t>
            </a:r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”</a:t>
            </a:r>
            <a:endParaRPr lang="en-US" altLang="zh-TW" sz="3200" b="1" dirty="0">
              <a:latin typeface="Weibei TC" charset="-120"/>
              <a:ea typeface="Weibei TC" charset="-120"/>
              <a:cs typeface="Weibei TC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5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81002"/>
            <a:ext cx="4609486" cy="6125563"/>
          </a:xfrm>
        </p:spPr>
      </p:pic>
    </p:spTree>
    <p:extLst>
      <p:ext uri="{BB962C8B-B14F-4D97-AF65-F5344CB8AC3E}">
        <p14:creationId xmlns:p14="http://schemas.microsoft.com/office/powerpoint/2010/main" val="9059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2296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Weibei TC" charset="-120"/>
                <a:ea typeface="Weibei TC" charset="-120"/>
                <a:cs typeface="Weibei TC" charset="-120"/>
              </a:rPr>
              <a:t>大戰亞</a:t>
            </a:r>
            <a:r>
              <a:rPr lang="zh-TW" altLang="en-US" sz="3600" b="1" dirty="0">
                <a:latin typeface="Weibei TC" charset="-120"/>
                <a:ea typeface="Weibei TC" charset="-120"/>
                <a:cs typeface="Weibei TC" charset="-120"/>
              </a:rPr>
              <a:t>玻倫</a:t>
            </a:r>
            <a:endParaRPr lang="en-US" altLang="zh-TW" sz="3600" dirty="0">
              <a:latin typeface="Weibei TC" charset="-120"/>
              <a:ea typeface="Weibei TC" charset="-120"/>
              <a:cs typeface="Weibei TC" charset="-120"/>
            </a:endParaRPr>
          </a:p>
          <a:p>
            <a:endParaRPr lang="en-US" altLang="zh-TW" sz="3200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儘管有“</a:t>
            </a:r>
            <a:r>
              <a:rPr lang="zh-TW" altLang="en-US" sz="3200" b="1" dirty="0">
                <a:solidFill>
                  <a:srgbClr val="FFC000"/>
                </a:solidFill>
                <a:latin typeface="Weibei TC" charset="-120"/>
                <a:ea typeface="Weibei TC" charset="-120"/>
                <a:cs typeface="Weibei TC" charset="-120"/>
              </a:rPr>
              <a:t>從頭到腳的全備武裝”</a:t>
            </a:r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，基督徒“</a:t>
            </a:r>
            <a:r>
              <a:rPr lang="zh-TW" altLang="en-US" sz="3200" b="1" dirty="0">
                <a:solidFill>
                  <a:srgbClr val="FFC000"/>
                </a:solidFill>
                <a:latin typeface="Weibei TC" charset="-120"/>
                <a:ea typeface="Weibei TC" charset="-120"/>
                <a:cs typeface="Weibei TC" charset="-120"/>
              </a:rPr>
              <a:t>仍身負創傷</a:t>
            </a:r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”，節節敗退，甚至失去手中的寶劍</a:t>
            </a:r>
            <a:r>
              <a:rPr lang="en-US" altLang="zh-TW" sz="3200" b="1" dirty="0">
                <a:latin typeface="Weibei TC" charset="-120"/>
                <a:ea typeface="Weibei TC" charset="-120"/>
                <a:cs typeface="Weibei TC" charset="-120"/>
              </a:rPr>
              <a:t>(</a:t>
            </a:r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神的道</a:t>
            </a:r>
            <a:r>
              <a:rPr lang="en-US" altLang="zh-TW" sz="3200" b="1" dirty="0">
                <a:latin typeface="Weibei TC" charset="-120"/>
                <a:ea typeface="Weibei TC" charset="-120"/>
                <a:cs typeface="Weibei TC" charset="-120"/>
              </a:rPr>
              <a:t>)</a:t>
            </a:r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。但：</a:t>
            </a:r>
            <a:endParaRPr lang="en-US" altLang="zh-TW" sz="3200" b="1" dirty="0">
              <a:latin typeface="Weibei TC" charset="-120"/>
              <a:ea typeface="Weibei TC" charset="-120"/>
              <a:cs typeface="Weibei TC" charset="-120"/>
            </a:endParaRPr>
          </a:p>
          <a:p>
            <a:endParaRPr lang="en-US" altLang="zh-TW" sz="3200" b="1" dirty="0">
              <a:latin typeface="Weibei TC" charset="-120"/>
              <a:ea typeface="Weibei TC" charset="-120"/>
              <a:cs typeface="Weibei TC" charset="-120"/>
            </a:endParaRPr>
          </a:p>
          <a:p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我的仇敵阿、不要向我誇耀．我雖跌倒、卻要起來．我雖坐在黑暗裡、耶和華卻作我的光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。</a:t>
            </a:r>
            <a:endParaRPr lang="en-US" altLang="zh-TW" sz="3200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pPr algn="r"/>
            <a:r>
              <a:rPr lang="zh-TW" altLang="en-US" sz="2800" dirty="0">
                <a:latin typeface="Libian TC" charset="-120"/>
                <a:ea typeface="Libian TC" charset="-120"/>
                <a:cs typeface="Libian TC" charset="-120"/>
              </a:rPr>
              <a:t>彌迦書 </a:t>
            </a:r>
            <a:r>
              <a:rPr lang="en-US" altLang="zh-TW" sz="2800" dirty="0">
                <a:latin typeface="Libian TC" charset="-120"/>
                <a:ea typeface="Libian TC" charset="-120"/>
                <a:cs typeface="Libian TC" charset="-120"/>
              </a:rPr>
              <a:t>7</a:t>
            </a:r>
            <a:r>
              <a:rPr lang="zh-TW" altLang="en-US" sz="2800" dirty="0">
                <a:latin typeface="Libian TC" charset="-120"/>
                <a:ea typeface="Libian TC" charset="-120"/>
                <a:cs typeface="Libian TC" charset="-120"/>
              </a:rPr>
              <a:t>：</a:t>
            </a:r>
            <a:r>
              <a:rPr lang="en-US" altLang="zh-TW" sz="2800" dirty="0">
                <a:latin typeface="Libian TC" charset="-120"/>
                <a:ea typeface="Libian TC" charset="-120"/>
                <a:cs typeface="Libian TC" charset="-120"/>
              </a:rPr>
              <a:t>8</a:t>
            </a:r>
          </a:p>
          <a:p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然而靠著愛我們的主、在這一切的事上、已經得勝有餘了。</a:t>
            </a:r>
            <a:endParaRPr lang="en-US" altLang="zh-TW" sz="3200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pPr algn="r"/>
            <a:r>
              <a:rPr lang="zh-TW" altLang="en-US" sz="2800" dirty="0">
                <a:latin typeface="Libian TC" charset="-120"/>
                <a:ea typeface="Libian TC" charset="-120"/>
                <a:cs typeface="Libian TC" charset="-120"/>
              </a:rPr>
              <a:t>羅馬書 </a:t>
            </a:r>
            <a:r>
              <a:rPr lang="en-US" altLang="zh-TW" sz="2800" dirty="0">
                <a:latin typeface="Libian TC" charset="-120"/>
                <a:ea typeface="Libian TC" charset="-120"/>
                <a:cs typeface="Libian TC" charset="-120"/>
              </a:rPr>
              <a:t>8</a:t>
            </a:r>
            <a:r>
              <a:rPr lang="zh-TW" altLang="en-US" sz="2800" dirty="0">
                <a:latin typeface="Libian TC" charset="-120"/>
                <a:ea typeface="Libian TC" charset="-120"/>
                <a:cs typeface="Libian TC" charset="-120"/>
              </a:rPr>
              <a:t>：</a:t>
            </a:r>
            <a:r>
              <a:rPr lang="en-US" altLang="zh-TW" sz="2800" dirty="0">
                <a:latin typeface="Libian TC" charset="-120"/>
                <a:ea typeface="Libian TC" charset="-120"/>
                <a:cs typeface="Libian TC" charset="-120"/>
              </a:rPr>
              <a:t>37</a:t>
            </a:r>
            <a:endParaRPr lang="en-US" altLang="zh-TW" sz="2800" dirty="0">
              <a:latin typeface="Libian TC" charset="-120"/>
              <a:ea typeface="Libian TC" charset="-120"/>
              <a:cs typeface="Libian TC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113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229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Weibei TC" charset="-120"/>
                <a:ea typeface="Weibei TC" charset="-120"/>
                <a:cs typeface="Weibei TC" charset="-120"/>
              </a:rPr>
              <a:t>大戰亞</a:t>
            </a:r>
            <a:r>
              <a:rPr lang="zh-TW" altLang="en-US" sz="3600" b="1" dirty="0">
                <a:latin typeface="Weibei TC" charset="-120"/>
                <a:ea typeface="Weibei TC" charset="-120"/>
                <a:cs typeface="Weibei TC" charset="-120"/>
              </a:rPr>
              <a:t>玻倫</a:t>
            </a:r>
            <a:endParaRPr lang="en-US" altLang="zh-TW" sz="3600" dirty="0">
              <a:latin typeface="Weibei TC" charset="-120"/>
              <a:ea typeface="Weibei TC" charset="-120"/>
              <a:cs typeface="Weibei TC" charset="-120"/>
            </a:endParaRPr>
          </a:p>
          <a:p>
            <a:endParaRPr lang="en-US" altLang="zh-TW" sz="3200" b="1" dirty="0">
              <a:latin typeface="Weibei TC" charset="-120"/>
              <a:ea typeface="Weibei TC" charset="-120"/>
              <a:cs typeface="Weibei TC" charset="-120"/>
            </a:endParaRPr>
          </a:p>
          <a:p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神的道是活潑的、是有功效的、比一切兩刃的劍更快、甚至魂與靈、骨節與骨髓、都能刺入剖開、連心中的思念和主意、都能辨明</a:t>
            </a:r>
            <a:r>
              <a:rPr lang="zh-TW" altLang="en-US" sz="3200" b="1" dirty="0" smtClean="0">
                <a:latin typeface="Kaiti TC Black" charset="-120"/>
                <a:ea typeface="Kaiti TC Black" charset="-120"/>
                <a:cs typeface="Kaiti TC Black" charset="-120"/>
              </a:rPr>
              <a:t>。</a:t>
            </a:r>
            <a:endParaRPr lang="en-US" altLang="zh-TW" sz="3200" b="1" dirty="0" smtClean="0">
              <a:latin typeface="Kaiti TC Black" charset="-120"/>
              <a:ea typeface="Kaiti TC Black" charset="-120"/>
              <a:cs typeface="Kaiti TC Black" charset="-120"/>
            </a:endParaRPr>
          </a:p>
          <a:p>
            <a:pPr algn="r"/>
            <a:r>
              <a:rPr lang="zh-TW" altLang="en-US" sz="2800" dirty="0">
                <a:latin typeface="Libian TC" charset="-120"/>
                <a:ea typeface="Libian TC" charset="-120"/>
                <a:cs typeface="Libian TC" charset="-120"/>
              </a:rPr>
              <a:t>希伯來</a:t>
            </a:r>
            <a:r>
              <a:rPr lang="zh-TW" altLang="en-US" sz="2800" dirty="0" smtClean="0">
                <a:latin typeface="Libian TC" charset="-120"/>
                <a:ea typeface="Libian TC" charset="-120"/>
                <a:cs typeface="Libian TC" charset="-120"/>
              </a:rPr>
              <a:t>書 </a:t>
            </a:r>
            <a:r>
              <a:rPr lang="en-US" altLang="zh-TW" sz="2800" dirty="0" smtClean="0">
                <a:latin typeface="Libian TC" charset="-120"/>
                <a:ea typeface="Libian TC" charset="-120"/>
                <a:cs typeface="Libian TC" charset="-120"/>
              </a:rPr>
              <a:t>4</a:t>
            </a:r>
            <a:r>
              <a:rPr lang="zh-TW" altLang="en-US" sz="2800" dirty="0" smtClean="0">
                <a:latin typeface="Libian TC" charset="-120"/>
                <a:ea typeface="Libian TC" charset="-120"/>
                <a:cs typeface="Libian TC" charset="-120"/>
              </a:rPr>
              <a:t>：</a:t>
            </a:r>
            <a:r>
              <a:rPr lang="en-US" altLang="zh-TW" sz="2800" dirty="0" smtClean="0">
                <a:latin typeface="Libian TC" charset="-120"/>
                <a:ea typeface="Libian TC" charset="-120"/>
                <a:cs typeface="Libian TC" charset="-120"/>
              </a:rPr>
              <a:t>12</a:t>
            </a:r>
          </a:p>
          <a:p>
            <a:endParaRPr lang="en-US" altLang="zh-TW" sz="3200" b="1" dirty="0" smtClean="0">
              <a:latin typeface="Kaiti TC Black" charset="-120"/>
              <a:ea typeface="Kaiti TC Black" charset="-120"/>
              <a:cs typeface="Kaiti TC Black" charset="-120"/>
            </a:endParaRPr>
          </a:p>
          <a:p>
            <a:r>
              <a:rPr lang="zh-TW" altLang="en-US" sz="3200" b="1" dirty="0" smtClean="0">
                <a:latin typeface="Kaiti TC Black" charset="-120"/>
                <a:ea typeface="Kaiti TC Black" charset="-120"/>
                <a:cs typeface="Kaiti TC Black" charset="-120"/>
              </a:rPr>
              <a:t>故此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你們要順服神．務要抵擋魔鬼、魔鬼就必離開你們逃跑了。</a:t>
            </a:r>
            <a:endParaRPr lang="en-US" altLang="zh-TW" sz="3200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pPr algn="r"/>
            <a:r>
              <a:rPr lang="ja-JP" altLang="en-US" sz="2800" dirty="0">
                <a:latin typeface="Libian TC" charset="-120"/>
                <a:ea typeface="Libian TC" charset="-120"/>
                <a:cs typeface="Libian TC" charset="-120"/>
              </a:rPr>
              <a:t>雅各書</a:t>
            </a:r>
            <a:r>
              <a:rPr lang="zh-TW" altLang="en-US" sz="2800" dirty="0">
                <a:latin typeface="Libian TC" charset="-120"/>
                <a:ea typeface="Libian TC" charset="-120"/>
                <a:cs typeface="Libian TC" charset="-120"/>
              </a:rPr>
              <a:t> </a:t>
            </a:r>
            <a:r>
              <a:rPr lang="en-US" altLang="zh-TW" sz="2800" dirty="0">
                <a:latin typeface="Libian TC" charset="-120"/>
                <a:ea typeface="Libian TC" charset="-120"/>
                <a:cs typeface="Libian TC" charset="-120"/>
              </a:rPr>
              <a:t>4</a:t>
            </a:r>
            <a:r>
              <a:rPr lang="zh-TW" altLang="en-US" sz="2800" dirty="0">
                <a:latin typeface="Libian TC" charset="-120"/>
                <a:ea typeface="Libian TC" charset="-120"/>
                <a:cs typeface="Libian TC" charset="-120"/>
              </a:rPr>
              <a:t>：</a:t>
            </a:r>
            <a:r>
              <a:rPr lang="en-US" altLang="zh-TW" sz="2800" dirty="0">
                <a:latin typeface="Libian TC" charset="-120"/>
                <a:ea typeface="Libian TC" charset="-120"/>
                <a:cs typeface="Libian TC" charset="-120"/>
              </a:rPr>
              <a:t>7</a:t>
            </a:r>
          </a:p>
          <a:p>
            <a:pPr algn="r"/>
            <a:endParaRPr lang="en-US" altLang="zh-TW" sz="2800" b="1" dirty="0">
              <a:latin typeface="Libian TC" charset="-120"/>
              <a:ea typeface="Libian TC" charset="-120"/>
              <a:cs typeface="Libian TC" charset="-120"/>
            </a:endParaRPr>
          </a:p>
          <a:p>
            <a:pPr algn="r"/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感謝神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、使我們藉著我們的主耶穌基督得勝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。</a:t>
            </a:r>
            <a:endParaRPr lang="en-US" altLang="zh-TW" sz="3200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pPr algn="r"/>
            <a:r>
              <a:rPr lang="zh-TW" altLang="en-US" sz="2800" dirty="0">
                <a:latin typeface="Libian TC" charset="-120"/>
                <a:ea typeface="Libian TC" charset="-120"/>
                <a:cs typeface="Libian TC" charset="-120"/>
              </a:rPr>
              <a:t>哥林多前</a:t>
            </a:r>
            <a:r>
              <a:rPr lang="zh-TW" altLang="en-US" sz="2800" dirty="0">
                <a:latin typeface="Libian TC" charset="-120"/>
                <a:ea typeface="Libian TC" charset="-120"/>
                <a:cs typeface="Libian TC" charset="-120"/>
              </a:rPr>
              <a:t>書 </a:t>
            </a:r>
            <a:r>
              <a:rPr lang="en-US" altLang="zh-TW" sz="2800" dirty="0">
                <a:latin typeface="Libian TC" charset="-120"/>
                <a:ea typeface="Libian TC" charset="-120"/>
                <a:cs typeface="Libian TC" charset="-120"/>
              </a:rPr>
              <a:t>15</a:t>
            </a:r>
            <a:r>
              <a:rPr lang="zh-TW" altLang="en-US" sz="2800" dirty="0">
                <a:latin typeface="Libian TC" charset="-120"/>
                <a:ea typeface="Libian TC" charset="-120"/>
                <a:cs typeface="Libian TC" charset="-120"/>
              </a:rPr>
              <a:t>：</a:t>
            </a:r>
            <a:r>
              <a:rPr lang="en-US" altLang="zh-TW" sz="2800" dirty="0">
                <a:latin typeface="Libian TC" charset="-120"/>
                <a:ea typeface="Libian TC" charset="-120"/>
                <a:cs typeface="Libian TC" charset="-120"/>
              </a:rPr>
              <a:t>57</a:t>
            </a:r>
          </a:p>
          <a:p>
            <a:endParaRPr lang="en-US" altLang="zh-TW" sz="2800" b="1" dirty="0">
              <a:latin typeface="Libian TC" charset="-120"/>
              <a:ea typeface="Libian TC" charset="-120"/>
              <a:cs typeface="Libian TC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551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600200"/>
            <a:ext cx="8382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Weibei TC" charset="-120"/>
                <a:ea typeface="Weibei TC" charset="-120"/>
                <a:cs typeface="Weibei TC" charset="-120"/>
              </a:rPr>
              <a:t>富麗宮</a:t>
            </a:r>
            <a:r>
              <a:rPr lang="en-US" altLang="zh-TW" sz="3600" dirty="0" smtClean="0">
                <a:latin typeface="Weibei TC" charset="-120"/>
                <a:ea typeface="Weibei TC" charset="-120"/>
                <a:cs typeface="Weibei TC" charset="-120"/>
              </a:rPr>
              <a:t>(the </a:t>
            </a:r>
            <a:r>
              <a:rPr lang="en-US" altLang="zh-TW" sz="3600" dirty="0" smtClean="0">
                <a:ea typeface="Roboto" charset="0"/>
                <a:cs typeface="Roboto" charset="0"/>
              </a:rPr>
              <a:t>Palace Beautiful</a:t>
            </a:r>
            <a:r>
              <a:rPr lang="en-US" altLang="zh-TW" sz="3600" dirty="0">
                <a:latin typeface="Weibei TC" charset="-120"/>
                <a:ea typeface="Weibei TC" charset="-120"/>
                <a:cs typeface="Weibei TC" charset="-120"/>
              </a:rPr>
              <a:t>)</a:t>
            </a:r>
            <a:endParaRPr lang="en-US" altLang="zh-TW" sz="3600" dirty="0">
              <a:latin typeface="Weibei TC" charset="-120"/>
              <a:ea typeface="Weibei TC" charset="-120"/>
              <a:cs typeface="Weibei TC" charset="-120"/>
            </a:endParaRPr>
          </a:p>
          <a:p>
            <a:endParaRPr lang="en-US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耶和華本為大、在我們　神的城中、在他的聖山上、該受大讚美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。錫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安山、大君王的城、在北面居高</a:t>
            </a:r>
            <a:r>
              <a:rPr lang="zh-TW" altLang="en-US" sz="3200" b="1" dirty="0">
                <a:solidFill>
                  <a:srgbClr val="FF0000"/>
                </a:solidFill>
                <a:latin typeface="Kaiti TC Black" charset="-120"/>
                <a:ea typeface="Kaiti TC Black" charset="-120"/>
                <a:cs typeface="Kaiti TC Black" charset="-120"/>
              </a:rPr>
              <a:t>華美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、為全地所喜悅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。神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在其宮中自顯為避難所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。</a:t>
            </a:r>
            <a:endParaRPr lang="en-US" altLang="zh-TW" sz="3200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pPr algn="r"/>
            <a:r>
              <a:rPr lang="ja-JP" altLang="en-US" sz="2800" dirty="0">
                <a:latin typeface="Libian TC" charset="-120"/>
                <a:ea typeface="Libian TC" charset="-120"/>
                <a:cs typeface="Libian TC" charset="-120"/>
              </a:rPr>
              <a:t>詩篇</a:t>
            </a:r>
            <a:r>
              <a:rPr lang="zh-TW" altLang="en-US" sz="2800" dirty="0">
                <a:latin typeface="Libian TC" charset="-120"/>
                <a:ea typeface="Libian TC" charset="-120"/>
                <a:cs typeface="Libian TC" charset="-120"/>
              </a:rPr>
              <a:t> </a:t>
            </a:r>
            <a:r>
              <a:rPr lang="en-US" altLang="ja-JP" sz="2800" dirty="0">
                <a:latin typeface="Libian TC" charset="-120"/>
                <a:ea typeface="Libian TC" charset="-120"/>
                <a:cs typeface="Libian TC" charset="-120"/>
              </a:rPr>
              <a:t>48</a:t>
            </a:r>
            <a:r>
              <a:rPr lang="zh-TW" altLang="en-US" sz="2800" dirty="0">
                <a:latin typeface="Libian TC" charset="-120"/>
                <a:ea typeface="Libian TC" charset="-120"/>
                <a:cs typeface="Libian TC" charset="-120"/>
              </a:rPr>
              <a:t>：</a:t>
            </a:r>
            <a:r>
              <a:rPr lang="en-US" altLang="zh-TW" sz="2800" dirty="0">
                <a:latin typeface="Libian TC" charset="-120"/>
                <a:ea typeface="Libian TC" charset="-120"/>
                <a:cs typeface="Libian TC" charset="-120"/>
              </a:rPr>
              <a:t>1</a:t>
            </a:r>
            <a:r>
              <a:rPr lang="zh-TW" altLang="en-US" sz="2800" dirty="0">
                <a:latin typeface="Libian TC" charset="-120"/>
                <a:ea typeface="Libian TC" charset="-120"/>
                <a:cs typeface="Libian TC" charset="-120"/>
              </a:rPr>
              <a:t>～</a:t>
            </a:r>
            <a:r>
              <a:rPr lang="en-US" altLang="zh-TW" sz="2800" dirty="0">
                <a:latin typeface="Libian TC" charset="-120"/>
                <a:ea typeface="Libian TC" charset="-120"/>
                <a:cs typeface="Libian TC" charset="-120"/>
              </a:rPr>
              <a:t>3</a:t>
            </a:r>
            <a:endParaRPr lang="en-US" sz="2800" dirty="0">
              <a:latin typeface="Libian TC" charset="-120"/>
              <a:ea typeface="Libian TC" charset="-120"/>
              <a:cs typeface="Libian TC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317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143002"/>
            <a:ext cx="8382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Weibei TC" charset="-120"/>
                <a:ea typeface="Weibei TC" charset="-120"/>
                <a:cs typeface="Weibei TC" charset="-120"/>
              </a:rPr>
              <a:t>富麗宮：神的教會</a:t>
            </a:r>
            <a:endParaRPr lang="en-US" altLang="zh-TW" sz="3600" b="1" dirty="0">
              <a:latin typeface="Weibei TC" charset="-120"/>
              <a:ea typeface="Weibei TC" charset="-120"/>
              <a:cs typeface="Weibei TC" charset="-120"/>
            </a:endParaRPr>
          </a:p>
          <a:p>
            <a:endParaRPr lang="en-US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這樣、你們不再作外人、和客旅、是與聖徒同國、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是神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家裡的人了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．並且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被建造在使徒和先知的根基上、有基督耶穌自己為房角石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．各房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靠他聯絡得合式、漸漸成為主的</a:t>
            </a:r>
            <a:r>
              <a:rPr lang="zh-TW" altLang="en-US" sz="3200" b="1" dirty="0">
                <a:solidFill>
                  <a:srgbClr val="FF0000"/>
                </a:solidFill>
                <a:latin typeface="Kaiti TC Black" charset="-120"/>
                <a:ea typeface="Kaiti TC Black" charset="-120"/>
                <a:cs typeface="Kaiti TC Black" charset="-120"/>
              </a:rPr>
              <a:t>聖殿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．你們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也靠他同被建造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成為神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藉著聖靈居住的所在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。</a:t>
            </a:r>
            <a:endParaRPr lang="en-US" altLang="zh-TW" sz="3200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pPr algn="r"/>
            <a:r>
              <a:rPr lang="zh-TW" altLang="en-US" sz="2800" dirty="0">
                <a:latin typeface="Libian TC" charset="-120"/>
                <a:ea typeface="Libian TC" charset="-120"/>
                <a:cs typeface="Libian TC" charset="-120"/>
              </a:rPr>
              <a:t>以弗所</a:t>
            </a:r>
            <a:r>
              <a:rPr lang="zh-TW" altLang="en-US" sz="2800" dirty="0">
                <a:latin typeface="Libian TC" charset="-120"/>
                <a:ea typeface="Libian TC" charset="-120"/>
                <a:cs typeface="Libian TC" charset="-120"/>
              </a:rPr>
              <a:t>書</a:t>
            </a:r>
            <a:r>
              <a:rPr lang="en-US" altLang="zh-TW" sz="2800" dirty="0">
                <a:latin typeface="Libian TC" charset="-120"/>
                <a:ea typeface="Libian TC" charset="-120"/>
                <a:cs typeface="Libian TC" charset="-120"/>
              </a:rPr>
              <a:t>2</a:t>
            </a:r>
            <a:r>
              <a:rPr lang="zh-TW" altLang="en-US" sz="2800" dirty="0">
                <a:latin typeface="Libian TC" charset="-120"/>
                <a:ea typeface="Libian TC" charset="-120"/>
                <a:cs typeface="Libian TC" charset="-120"/>
              </a:rPr>
              <a:t>：</a:t>
            </a:r>
            <a:r>
              <a:rPr lang="en-US" altLang="zh-TW" sz="2800" dirty="0">
                <a:latin typeface="Libian TC" charset="-120"/>
                <a:ea typeface="Libian TC" charset="-120"/>
                <a:cs typeface="Libian TC" charset="-120"/>
              </a:rPr>
              <a:t>19</a:t>
            </a:r>
            <a:r>
              <a:rPr lang="zh-TW" altLang="en-US" sz="2800" dirty="0">
                <a:latin typeface="Libian TC" charset="-120"/>
                <a:ea typeface="Libian TC" charset="-120"/>
                <a:cs typeface="Libian TC" charset="-120"/>
              </a:rPr>
              <a:t>～</a:t>
            </a:r>
            <a:r>
              <a:rPr lang="en-US" altLang="zh-TW" sz="2800" dirty="0">
                <a:latin typeface="Libian TC" charset="-120"/>
                <a:ea typeface="Libian TC" charset="-120"/>
                <a:cs typeface="Libian TC" charset="-120"/>
              </a:rPr>
              <a:t>22</a:t>
            </a:r>
            <a:endParaRPr lang="en-US" sz="2800" dirty="0">
              <a:latin typeface="Libian TC" charset="-120"/>
              <a:ea typeface="Libian TC" charset="-120"/>
              <a:cs typeface="Libian TC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963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2"/>
            <a:ext cx="8077200" cy="4959401"/>
          </a:xfrm>
        </p:spPr>
      </p:pic>
    </p:spTree>
    <p:extLst>
      <p:ext uri="{BB962C8B-B14F-4D97-AF65-F5344CB8AC3E}">
        <p14:creationId xmlns:p14="http://schemas.microsoft.com/office/powerpoint/2010/main" val="146523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838200"/>
            <a:ext cx="8382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Weibei TC" charset="-120"/>
                <a:ea typeface="Weibei TC" charset="-120"/>
                <a:cs typeface="Weibei TC" charset="-120"/>
              </a:rPr>
              <a:t>守門人</a:t>
            </a:r>
            <a:r>
              <a:rPr lang="en-US" altLang="zh-TW" sz="3600" dirty="0">
                <a:latin typeface="Weibei TC" charset="-120"/>
                <a:ea typeface="Weibei TC" charset="-120"/>
                <a:cs typeface="Weibei TC" charset="-120"/>
              </a:rPr>
              <a:t>(</a:t>
            </a:r>
            <a:r>
              <a:rPr lang="zh-TW" altLang="en-US" sz="3600" dirty="0">
                <a:latin typeface="Weibei TC" charset="-120"/>
                <a:ea typeface="Weibei TC" charset="-120"/>
                <a:cs typeface="Weibei TC" charset="-120"/>
              </a:rPr>
              <a:t>警醒</a:t>
            </a:r>
            <a:r>
              <a:rPr lang="zh-TW" altLang="en-US" sz="3600" dirty="0">
                <a:latin typeface="Weibei TC" charset="-120"/>
                <a:ea typeface="Weibei TC" charset="-120"/>
                <a:cs typeface="Weibei TC" charset="-120"/>
              </a:rPr>
              <a:t>，</a:t>
            </a:r>
            <a:r>
              <a:rPr lang="en-US" altLang="zh-TW" sz="3600" dirty="0">
                <a:ea typeface="Weibei TC" charset="-120"/>
                <a:cs typeface="Weibei TC" charset="-120"/>
              </a:rPr>
              <a:t>Watchful</a:t>
            </a:r>
            <a:r>
              <a:rPr lang="en-US" altLang="zh-TW" sz="3600" dirty="0">
                <a:latin typeface="Weibei TC" charset="-120"/>
                <a:ea typeface="Weibei TC" charset="-120"/>
                <a:cs typeface="Weibei TC" charset="-120"/>
              </a:rPr>
              <a:t>)</a:t>
            </a:r>
            <a:r>
              <a:rPr lang="zh-TW" altLang="en-US" sz="3600" dirty="0">
                <a:latin typeface="Weibei TC" charset="-120"/>
                <a:ea typeface="Weibei TC" charset="-120"/>
                <a:cs typeface="Weibei TC" charset="-120"/>
              </a:rPr>
              <a:t>：</a:t>
            </a:r>
            <a:r>
              <a:rPr lang="zh-TW" altLang="en-US" sz="3600" dirty="0">
                <a:latin typeface="Weibei TC" charset="-120"/>
                <a:ea typeface="Weibei TC" charset="-120"/>
                <a:cs typeface="Weibei TC" charset="-120"/>
              </a:rPr>
              <a:t>教會牧者</a:t>
            </a:r>
            <a:endParaRPr lang="en-US" altLang="zh-TW" sz="3600" dirty="0">
              <a:latin typeface="Weibei TC" charset="-120"/>
              <a:ea typeface="Weibei TC" charset="-120"/>
              <a:cs typeface="Weibei TC" charset="-120"/>
            </a:endParaRPr>
          </a:p>
          <a:p>
            <a:endParaRPr lang="en-US" altLang="zh-TW" sz="3200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耶路撒冷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阿、我在你城上設立</a:t>
            </a:r>
            <a:r>
              <a:rPr lang="zh-TW" altLang="en-US" sz="3200" b="1" dirty="0">
                <a:solidFill>
                  <a:srgbClr val="FF0000"/>
                </a:solidFill>
                <a:latin typeface="Kaiti TC Black" charset="-120"/>
                <a:ea typeface="Kaiti TC Black" charset="-120"/>
                <a:cs typeface="Kaiti TC Black" charset="-120"/>
              </a:rPr>
              <a:t>守望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的．他們晝夜必不靜默．呼籲耶和華的、你們不要歇息</a:t>
            </a:r>
            <a:endParaRPr lang="en-US" altLang="zh-TW" sz="3200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pPr algn="r"/>
            <a:r>
              <a:rPr lang="zh-TW" altLang="en-US" sz="2800" dirty="0">
                <a:latin typeface="Libian TC" charset="-120"/>
                <a:ea typeface="Libian TC" charset="-120"/>
                <a:cs typeface="Libian TC" charset="-120"/>
              </a:rPr>
              <a:t>以賽亞</a:t>
            </a:r>
            <a:r>
              <a:rPr lang="zh-TW" altLang="en-US" sz="2800" dirty="0" smtClean="0">
                <a:latin typeface="Libian TC" charset="-120"/>
                <a:ea typeface="Libian TC" charset="-120"/>
                <a:cs typeface="Libian TC" charset="-120"/>
              </a:rPr>
              <a:t>書 </a:t>
            </a:r>
            <a:r>
              <a:rPr lang="en-US" altLang="zh-TW" sz="2800" dirty="0" smtClean="0">
                <a:latin typeface="Libian TC" charset="-120"/>
                <a:ea typeface="Libian TC" charset="-120"/>
                <a:cs typeface="Libian TC" charset="-120"/>
              </a:rPr>
              <a:t>62</a:t>
            </a:r>
            <a:r>
              <a:rPr lang="zh-TW" altLang="en-US" sz="2800" dirty="0" smtClean="0">
                <a:latin typeface="Libian TC" charset="-120"/>
                <a:ea typeface="Libian TC" charset="-120"/>
                <a:cs typeface="Libian TC" charset="-120"/>
              </a:rPr>
              <a:t>：</a:t>
            </a:r>
            <a:r>
              <a:rPr lang="en-US" altLang="zh-TW" sz="2800" dirty="0" smtClean="0">
                <a:latin typeface="Libian TC" charset="-120"/>
                <a:ea typeface="Libian TC" charset="-120"/>
                <a:cs typeface="Libian TC" charset="-120"/>
              </a:rPr>
              <a:t>6</a:t>
            </a:r>
            <a:endParaRPr lang="en-US" altLang="zh-TW" sz="2800" dirty="0">
              <a:latin typeface="Libian TC" charset="-120"/>
              <a:ea typeface="Libian TC" charset="-120"/>
              <a:cs typeface="Libian TC" charset="-120"/>
            </a:endParaRPr>
          </a:p>
          <a:p>
            <a:endParaRPr lang="en-US" altLang="zh-TW" sz="3200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你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卻要凡事</a:t>
            </a:r>
            <a:r>
              <a:rPr lang="zh-TW" altLang="en-US" sz="3200" b="1" dirty="0">
                <a:solidFill>
                  <a:srgbClr val="FF0000"/>
                </a:solidFill>
                <a:latin typeface="Kaiti TC Black" charset="-120"/>
                <a:ea typeface="Kaiti TC Black" charset="-120"/>
                <a:cs typeface="Kaiti TC Black" charset="-120"/>
              </a:rPr>
              <a:t>謹慎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、忍受苦難、作傳道的工夫、盡你的職分。</a:t>
            </a:r>
            <a:endParaRPr lang="en-US" altLang="zh-TW" sz="3200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pPr algn="r"/>
            <a:r>
              <a:rPr lang="zh-TW" altLang="en-US" sz="2800" dirty="0">
                <a:latin typeface="Libian TC" charset="-120"/>
                <a:ea typeface="Libian TC" charset="-120"/>
                <a:cs typeface="Libian TC" charset="-120"/>
              </a:rPr>
              <a:t>提摩太後</a:t>
            </a:r>
            <a:r>
              <a:rPr lang="zh-TW" altLang="en-US" sz="2800" dirty="0" smtClean="0">
                <a:latin typeface="Libian TC" charset="-120"/>
                <a:ea typeface="Libian TC" charset="-120"/>
                <a:cs typeface="Libian TC" charset="-120"/>
              </a:rPr>
              <a:t>書 </a:t>
            </a:r>
            <a:r>
              <a:rPr lang="en-US" altLang="zh-TW" sz="2800" dirty="0" smtClean="0">
                <a:latin typeface="Libian TC" charset="-120"/>
                <a:ea typeface="Libian TC" charset="-120"/>
                <a:cs typeface="Libian TC" charset="-120"/>
              </a:rPr>
              <a:t>4</a:t>
            </a:r>
            <a:r>
              <a:rPr lang="zh-TW" altLang="en-US" sz="2800" dirty="0" smtClean="0">
                <a:latin typeface="Libian TC" charset="-120"/>
                <a:ea typeface="Libian TC" charset="-120"/>
                <a:cs typeface="Libian TC" charset="-120"/>
              </a:rPr>
              <a:t>：</a:t>
            </a:r>
            <a:r>
              <a:rPr lang="en-US" altLang="zh-TW" sz="2800" dirty="0" smtClean="0">
                <a:latin typeface="Libian TC" charset="-120"/>
                <a:ea typeface="Libian TC" charset="-120"/>
                <a:cs typeface="Libian TC" charset="-120"/>
              </a:rPr>
              <a:t>5</a:t>
            </a:r>
            <a:endParaRPr lang="en-US" sz="2800" dirty="0">
              <a:latin typeface="Libian TC" charset="-120"/>
              <a:ea typeface="Libian TC" charset="-120"/>
              <a:cs typeface="Libian TC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690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600202"/>
            <a:ext cx="838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Weibei TC" charset="-120"/>
                <a:ea typeface="Weibei TC" charset="-120"/>
                <a:cs typeface="Weibei TC" charset="-120"/>
              </a:rPr>
              <a:t>獅子？</a:t>
            </a:r>
            <a:endParaRPr lang="en-US" altLang="zh-TW" sz="3600" dirty="0">
              <a:latin typeface="Weibei TC" charset="-120"/>
              <a:ea typeface="Weibei TC" charset="-120"/>
              <a:cs typeface="Weibei TC" charset="-120"/>
            </a:endParaRPr>
          </a:p>
          <a:p>
            <a:endParaRPr lang="en-US" altLang="zh-TW" sz="3200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r>
              <a:rPr lang="zh-TW" altLang="en-US" sz="3200" b="1" dirty="0" smtClean="0">
                <a:latin typeface="Kaiti TC Black" charset="-120"/>
                <a:ea typeface="Kaiti TC Black" charset="-120"/>
                <a:cs typeface="Kaiti TC Black" charset="-120"/>
              </a:rPr>
              <a:t>班揚時代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：聖公會，英國政府。</a:t>
            </a:r>
            <a:endParaRPr lang="en-US" altLang="zh-TW" sz="3200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endParaRPr lang="en-US" altLang="zh-TW" sz="3200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今天：撒旦，科學，後現代，驕傲，私慾，偶像⋯一切拒人於教會門外的阻力</a:t>
            </a:r>
            <a:endParaRPr lang="en-US" altLang="zh-TW" sz="3200" b="1" dirty="0">
              <a:latin typeface="Kaiti TC Black" charset="-120"/>
              <a:ea typeface="Kaiti TC Black" charset="-120"/>
              <a:cs typeface="Kaiti TC Black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645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19570</TotalTime>
  <Words>1928</Words>
  <Application>Microsoft Macintosh PowerPoint</Application>
  <PresentationFormat>On-screen Show (4:3)</PresentationFormat>
  <Paragraphs>192</Paragraphs>
  <Slides>44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Calibri</vt:lpstr>
      <vt:lpstr>Constantia</vt:lpstr>
      <vt:lpstr>Kaiti TC</vt:lpstr>
      <vt:lpstr>Kaiti TC Black</vt:lpstr>
      <vt:lpstr>Libian TC</vt:lpstr>
      <vt:lpstr>Roboto</vt:lpstr>
      <vt:lpstr>Weibei TC</vt:lpstr>
      <vt:lpstr>Wingdings 2</vt:lpstr>
      <vt:lpstr>標楷體</vt:lpstr>
      <vt:lpstr>Arial</vt:lpstr>
      <vt:lpstr>Paper</vt:lpstr>
      <vt:lpstr>PowerPoint Presentation</vt:lpstr>
      <vt:lpstr>PowerPoint Presentation</vt:lpstr>
      <vt:lpstr>PowerPoint Presentation</vt:lpstr>
      <vt:lpstr>6 富麗宮養精蓄銳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 大戰魔王亞波倫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Jia Liu</cp:lastModifiedBy>
  <cp:revision>229</cp:revision>
  <dcterms:created xsi:type="dcterms:W3CDTF">2017-11-14T18:58:11Z</dcterms:created>
  <dcterms:modified xsi:type="dcterms:W3CDTF">2018-01-07T17:04:21Z</dcterms:modified>
</cp:coreProperties>
</file>